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85" r:id="rId2"/>
    <p:sldMasterId id="2147483698" r:id="rId3"/>
  </p:sldMasterIdLst>
  <p:notesMasterIdLst>
    <p:notesMasterId r:id="rId19"/>
  </p:notesMasterIdLst>
  <p:handoutMasterIdLst>
    <p:handoutMasterId r:id="rId20"/>
  </p:handoutMasterIdLst>
  <p:sldIdLst>
    <p:sldId id="311" r:id="rId4"/>
    <p:sldId id="257" r:id="rId5"/>
    <p:sldId id="259" r:id="rId6"/>
    <p:sldId id="304" r:id="rId7"/>
    <p:sldId id="295" r:id="rId8"/>
    <p:sldId id="301" r:id="rId9"/>
    <p:sldId id="306" r:id="rId10"/>
    <p:sldId id="303" r:id="rId11"/>
    <p:sldId id="260" r:id="rId12"/>
    <p:sldId id="307" r:id="rId13"/>
    <p:sldId id="309" r:id="rId14"/>
    <p:sldId id="308" r:id="rId15"/>
    <p:sldId id="297" r:id="rId16"/>
    <p:sldId id="310" r:id="rId17"/>
    <p:sldId id="312" r:id="rId18"/>
  </p:sldIdLst>
  <p:sldSz cx="9144000" cy="6858000" type="overhead"/>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4C0E"/>
    <a:srgbClr val="CFAA02"/>
    <a:srgbClr val="97110D"/>
    <a:srgbClr val="823B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94930" autoAdjust="0"/>
  </p:normalViewPr>
  <p:slideViewPr>
    <p:cSldViewPr snapToGrid="0" snapToObjects="1">
      <p:cViewPr varScale="1">
        <p:scale>
          <a:sx n="88" d="100"/>
          <a:sy n="88" d="100"/>
        </p:scale>
        <p:origin x="1469" y="67"/>
      </p:cViewPr>
      <p:guideLst>
        <p:guide orient="horz" pos="2160"/>
        <p:guide pos="2880"/>
      </p:guideLst>
    </p:cSldViewPr>
  </p:slideViewPr>
  <p:outlineViewPr>
    <p:cViewPr>
      <p:scale>
        <a:sx n="33" d="100"/>
        <a:sy n="33" d="100"/>
      </p:scale>
      <p:origin x="0" y="114"/>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endParaRPr lang="en-US" sz="1000" dirty="0"/>
          </a:p>
        </c:rich>
      </c:tx>
      <c:overlay val="0"/>
    </c:title>
    <c:autoTitleDeleted val="0"/>
    <c:plotArea>
      <c:layout>
        <c:manualLayout>
          <c:layoutTarget val="inner"/>
          <c:xMode val="edge"/>
          <c:yMode val="edge"/>
          <c:x val="0.35063582677165356"/>
          <c:y val="9.6923076923076917E-2"/>
          <c:w val="0.64467667322834643"/>
          <c:h val="0.82355202907328895"/>
        </c:manualLayout>
      </c:layout>
      <c:barChart>
        <c:barDir val="bar"/>
        <c:grouping val="stacked"/>
        <c:varyColors val="0"/>
        <c:ser>
          <c:idx val="0"/>
          <c:order val="0"/>
          <c:tx>
            <c:strRef>
              <c:f>Sheet1!$B$1</c:f>
              <c:strCache>
                <c:ptCount val="1"/>
                <c:pt idx="0">
                  <c:v>1- Most Likely</c:v>
                </c:pt>
              </c:strCache>
            </c:strRef>
          </c:tx>
          <c:spPr>
            <a:solidFill>
              <a:srgbClr val="4787AB"/>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Buy-side to buy-side trading</c:v>
                </c:pt>
                <c:pt idx="1">
                  <c:v>More capital put to work on for liquidity provision by banks</c:v>
                </c:pt>
                <c:pt idx="2">
                  <c:v>New non-bank market makers</c:v>
                </c:pt>
                <c:pt idx="3">
                  <c:v>Improvements in communication of axes by dealers</c:v>
                </c:pt>
                <c:pt idx="4">
                  <c:v>Relaxation of Basel III/Dodd-Frank/Volcker</c:v>
                </c:pt>
                <c:pt idx="5">
                  <c:v>ETFs</c:v>
                </c:pt>
                <c:pt idx="6">
                  <c:v>Derivatives</c:v>
                </c:pt>
              </c:strCache>
            </c:strRef>
          </c:cat>
          <c:val>
            <c:numRef>
              <c:f>Sheet1!$B$2:$B$8</c:f>
              <c:numCache>
                <c:formatCode>0%</c:formatCode>
                <c:ptCount val="7"/>
                <c:pt idx="0">
                  <c:v>0.52631578947368418</c:v>
                </c:pt>
                <c:pt idx="1">
                  <c:v>0.14035087719298245</c:v>
                </c:pt>
                <c:pt idx="2">
                  <c:v>0.14035087719298245</c:v>
                </c:pt>
                <c:pt idx="3">
                  <c:v>7.0175438596491224E-2</c:v>
                </c:pt>
                <c:pt idx="4">
                  <c:v>7.0175438596491224E-2</c:v>
                </c:pt>
                <c:pt idx="5">
                  <c:v>5.2631578947368418E-2</c:v>
                </c:pt>
              </c:numCache>
            </c:numRef>
          </c:val>
          <c:extLst>
            <c:ext xmlns:c16="http://schemas.microsoft.com/office/drawing/2014/chart" uri="{C3380CC4-5D6E-409C-BE32-E72D297353CC}">
              <c16:uniqueId val="{00000000-D7CB-4FDC-A1EB-BD76F319670B}"/>
            </c:ext>
          </c:extLst>
        </c:ser>
        <c:ser>
          <c:idx val="1"/>
          <c:order val="1"/>
          <c:tx>
            <c:strRef>
              <c:f>Sheet1!$C$1</c:f>
              <c:strCache>
                <c:ptCount val="1"/>
                <c:pt idx="0">
                  <c:v>2</c:v>
                </c:pt>
              </c:strCache>
            </c:strRef>
          </c:tx>
          <c:spPr>
            <a:solidFill>
              <a:srgbClr val="EDE2B5"/>
            </a:solidFill>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0-6A10-7146-AD00-823201A6FDB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Sheet1!$C$2:$C$8</c:f>
              <c:numCache>
                <c:formatCode>0%</c:formatCode>
                <c:ptCount val="7"/>
                <c:pt idx="0">
                  <c:v>0.10526315789473684</c:v>
                </c:pt>
                <c:pt idx="1">
                  <c:v>0.19298245614035087</c:v>
                </c:pt>
                <c:pt idx="2">
                  <c:v>0.19298245614035087</c:v>
                </c:pt>
                <c:pt idx="3">
                  <c:v>0.15789473684210525</c:v>
                </c:pt>
                <c:pt idx="4">
                  <c:v>0.19298245614035087</c:v>
                </c:pt>
                <c:pt idx="5">
                  <c:v>0.14035087719298245</c:v>
                </c:pt>
                <c:pt idx="6">
                  <c:v>1.7543859649122806E-2</c:v>
                </c:pt>
              </c:numCache>
            </c:numRef>
          </c:val>
          <c:extLst>
            <c:ext xmlns:c16="http://schemas.microsoft.com/office/drawing/2014/chart" uri="{C3380CC4-5D6E-409C-BE32-E72D297353CC}">
              <c16:uniqueId val="{00000001-D7CB-4FDC-A1EB-BD76F319670B}"/>
            </c:ext>
          </c:extLst>
        </c:ser>
        <c:ser>
          <c:idx val="2"/>
          <c:order val="2"/>
          <c:tx>
            <c:strRef>
              <c:f>Sheet1!$D$1</c:f>
              <c:strCache>
                <c:ptCount val="1"/>
                <c:pt idx="0">
                  <c:v>3</c:v>
                </c:pt>
              </c:strCache>
            </c:strRef>
          </c:tx>
          <c:spPr>
            <a:solidFill>
              <a:srgbClr val="49BD9D"/>
            </a:solidFill>
          </c:spPr>
          <c:invertIfNegative val="0"/>
          <c:dLbls>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Sheet1!$D$2:$D$8</c:f>
              <c:numCache>
                <c:formatCode>0%</c:formatCode>
                <c:ptCount val="7"/>
                <c:pt idx="0">
                  <c:v>8.771929824561403E-2</c:v>
                </c:pt>
                <c:pt idx="1">
                  <c:v>0.14035087719298245</c:v>
                </c:pt>
                <c:pt idx="2">
                  <c:v>0.2807017543859649</c:v>
                </c:pt>
                <c:pt idx="3">
                  <c:v>0.21052631578947367</c:v>
                </c:pt>
                <c:pt idx="4">
                  <c:v>0.15789473684210525</c:v>
                </c:pt>
                <c:pt idx="5">
                  <c:v>0.12280701754385964</c:v>
                </c:pt>
              </c:numCache>
            </c:numRef>
          </c:val>
          <c:extLst>
            <c:ext xmlns:c16="http://schemas.microsoft.com/office/drawing/2014/chart" uri="{C3380CC4-5D6E-409C-BE32-E72D297353CC}">
              <c16:uniqueId val="{00000002-D7CB-4FDC-A1EB-BD76F319670B}"/>
            </c:ext>
          </c:extLst>
        </c:ser>
        <c:ser>
          <c:idx val="3"/>
          <c:order val="3"/>
          <c:tx>
            <c:strRef>
              <c:f>Sheet1!$E$1</c:f>
              <c:strCache>
                <c:ptCount val="1"/>
                <c:pt idx="0">
                  <c:v>4</c:v>
                </c:pt>
              </c:strCache>
            </c:strRef>
          </c:tx>
          <c:spPr>
            <a:solidFill>
              <a:srgbClr val="265976"/>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Sheet1!$E$2:$E$8</c:f>
              <c:numCache>
                <c:formatCode>0%</c:formatCode>
                <c:ptCount val="7"/>
                <c:pt idx="0">
                  <c:v>0.12280701754385964</c:v>
                </c:pt>
                <c:pt idx="1">
                  <c:v>0.26315789473684209</c:v>
                </c:pt>
                <c:pt idx="2">
                  <c:v>8.771929824561403E-2</c:v>
                </c:pt>
                <c:pt idx="3">
                  <c:v>8.771929824561403E-2</c:v>
                </c:pt>
                <c:pt idx="4">
                  <c:v>8.771929824561403E-2</c:v>
                </c:pt>
                <c:pt idx="5">
                  <c:v>0.14035087719298245</c:v>
                </c:pt>
                <c:pt idx="6">
                  <c:v>0.21052631578947367</c:v>
                </c:pt>
              </c:numCache>
            </c:numRef>
          </c:val>
          <c:extLst>
            <c:ext xmlns:c16="http://schemas.microsoft.com/office/drawing/2014/chart" uri="{C3380CC4-5D6E-409C-BE32-E72D297353CC}">
              <c16:uniqueId val="{00000003-D7CB-4FDC-A1EB-BD76F319670B}"/>
            </c:ext>
          </c:extLst>
        </c:ser>
        <c:ser>
          <c:idx val="4"/>
          <c:order val="4"/>
          <c:tx>
            <c:strRef>
              <c:f>Sheet1!$F$1</c:f>
              <c:strCache>
                <c:ptCount val="1"/>
                <c:pt idx="0">
                  <c:v>5</c:v>
                </c:pt>
              </c:strCache>
            </c:strRef>
          </c:tx>
          <c:spPr>
            <a:solidFill>
              <a:srgbClr val="94B886"/>
            </a:solidFill>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1-6A10-7146-AD00-823201A6FDB7}"/>
                </c:ext>
              </c:extLst>
            </c:dLbl>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Sheet1!$F$2:$F$8</c:f>
              <c:numCache>
                <c:formatCode>0%</c:formatCode>
                <c:ptCount val="7"/>
                <c:pt idx="0">
                  <c:v>3.5087719298245612E-2</c:v>
                </c:pt>
                <c:pt idx="1">
                  <c:v>7.0175438596491224E-2</c:v>
                </c:pt>
                <c:pt idx="2">
                  <c:v>8.771929824561403E-2</c:v>
                </c:pt>
                <c:pt idx="3">
                  <c:v>0.19298245614035087</c:v>
                </c:pt>
                <c:pt idx="4">
                  <c:v>0.21052631578947367</c:v>
                </c:pt>
                <c:pt idx="5">
                  <c:v>0.15789473684210525</c:v>
                </c:pt>
                <c:pt idx="6">
                  <c:v>0.24561403508771928</c:v>
                </c:pt>
              </c:numCache>
            </c:numRef>
          </c:val>
          <c:extLst>
            <c:ext xmlns:c16="http://schemas.microsoft.com/office/drawing/2014/chart" uri="{C3380CC4-5D6E-409C-BE32-E72D297353CC}">
              <c16:uniqueId val="{00000004-D7CB-4FDC-A1EB-BD76F319670B}"/>
            </c:ext>
          </c:extLst>
        </c:ser>
        <c:ser>
          <c:idx val="5"/>
          <c:order val="5"/>
          <c:tx>
            <c:strRef>
              <c:f>Sheet1!$G$1</c:f>
              <c:strCache>
                <c:ptCount val="1"/>
                <c:pt idx="0">
                  <c:v>6</c:v>
                </c:pt>
              </c:strCache>
            </c:strRef>
          </c:tx>
          <c:spPr>
            <a:solidFill>
              <a:srgbClr val="00503A"/>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Sheet1!$G$2:$G$8</c:f>
              <c:numCache>
                <c:formatCode>0%</c:formatCode>
                <c:ptCount val="7"/>
                <c:pt idx="0">
                  <c:v>7.0175438596491224E-2</c:v>
                </c:pt>
                <c:pt idx="1">
                  <c:v>7.0175438596491224E-2</c:v>
                </c:pt>
                <c:pt idx="2">
                  <c:v>0.12280701754385964</c:v>
                </c:pt>
                <c:pt idx="3">
                  <c:v>0.14035087719298245</c:v>
                </c:pt>
                <c:pt idx="4">
                  <c:v>0.14035087719298245</c:v>
                </c:pt>
                <c:pt idx="5">
                  <c:v>0.17543859649122806</c:v>
                </c:pt>
                <c:pt idx="6">
                  <c:v>0.2807017543859649</c:v>
                </c:pt>
              </c:numCache>
            </c:numRef>
          </c:val>
          <c:extLst>
            <c:ext xmlns:c16="http://schemas.microsoft.com/office/drawing/2014/chart" uri="{C3380CC4-5D6E-409C-BE32-E72D297353CC}">
              <c16:uniqueId val="{00000005-D7CB-4FDC-A1EB-BD76F319670B}"/>
            </c:ext>
          </c:extLst>
        </c:ser>
        <c:ser>
          <c:idx val="6"/>
          <c:order val="6"/>
          <c:tx>
            <c:strRef>
              <c:f>Sheet1!$H$1</c:f>
              <c:strCache>
                <c:ptCount val="1"/>
                <c:pt idx="0">
                  <c:v>7-Least Likely</c:v>
                </c:pt>
              </c:strCache>
            </c:strRef>
          </c:tx>
          <c:spPr>
            <a:solidFill>
              <a:srgbClr val="188164"/>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Sheet1!$H$2:$H$8</c:f>
              <c:numCache>
                <c:formatCode>0%</c:formatCode>
                <c:ptCount val="7"/>
                <c:pt idx="0">
                  <c:v>5.2631578947368418E-2</c:v>
                </c:pt>
                <c:pt idx="1">
                  <c:v>0.12280701754385964</c:v>
                </c:pt>
                <c:pt idx="2">
                  <c:v>8.771929824561403E-2</c:v>
                </c:pt>
                <c:pt idx="3">
                  <c:v>0.14035087719298245</c:v>
                </c:pt>
                <c:pt idx="4">
                  <c:v>0.14035087719298245</c:v>
                </c:pt>
                <c:pt idx="5">
                  <c:v>0.21052631578947367</c:v>
                </c:pt>
                <c:pt idx="6">
                  <c:v>0.24561403508771928</c:v>
                </c:pt>
              </c:numCache>
            </c:numRef>
          </c:val>
          <c:extLst>
            <c:ext xmlns:c16="http://schemas.microsoft.com/office/drawing/2014/chart" uri="{C3380CC4-5D6E-409C-BE32-E72D297353CC}">
              <c16:uniqueId val="{00000006-D7CB-4FDC-A1EB-BD76F319670B}"/>
            </c:ext>
          </c:extLst>
        </c:ser>
        <c:dLbls>
          <c:showLegendKey val="0"/>
          <c:showVal val="0"/>
          <c:showCatName val="0"/>
          <c:showSerName val="0"/>
          <c:showPercent val="0"/>
          <c:showBubbleSize val="0"/>
        </c:dLbls>
        <c:gapWidth val="38"/>
        <c:overlap val="100"/>
        <c:axId val="47769472"/>
        <c:axId val="47771008"/>
      </c:barChart>
      <c:catAx>
        <c:axId val="47769472"/>
        <c:scaling>
          <c:orientation val="maxMin"/>
        </c:scaling>
        <c:delete val="0"/>
        <c:axPos val="l"/>
        <c:numFmt formatCode="General" sourceLinked="0"/>
        <c:majorTickMark val="out"/>
        <c:minorTickMark val="none"/>
        <c:tickLblPos val="nextTo"/>
        <c:txPr>
          <a:bodyPr/>
          <a:lstStyle/>
          <a:p>
            <a:pPr>
              <a:defRPr sz="1000"/>
            </a:pPr>
            <a:endParaRPr lang="en-US"/>
          </a:p>
        </c:txPr>
        <c:crossAx val="47771008"/>
        <c:crosses val="autoZero"/>
        <c:auto val="1"/>
        <c:lblAlgn val="ctr"/>
        <c:lblOffset val="100"/>
        <c:noMultiLvlLbl val="0"/>
      </c:catAx>
      <c:valAx>
        <c:axId val="47771008"/>
        <c:scaling>
          <c:orientation val="minMax"/>
        </c:scaling>
        <c:delete val="1"/>
        <c:axPos val="b"/>
        <c:numFmt formatCode="0%" sourceLinked="1"/>
        <c:majorTickMark val="out"/>
        <c:minorTickMark val="none"/>
        <c:tickLblPos val="nextTo"/>
        <c:crossAx val="47769472"/>
        <c:crosses val="max"/>
        <c:crossBetween val="between"/>
      </c:valAx>
    </c:plotArea>
    <c:legend>
      <c:legendPos val="b"/>
      <c:layout>
        <c:manualLayout>
          <c:xMode val="edge"/>
          <c:yMode val="edge"/>
          <c:x val="0.3148996062992126"/>
          <c:y val="0.93893664445790426"/>
          <c:w val="0.59363828740157476"/>
          <c:h val="6.1063355542095708E-2"/>
        </c:manualLayout>
      </c:layout>
      <c:overlay val="0"/>
      <c:txPr>
        <a:bodyPr/>
        <a:lstStyle/>
        <a:p>
          <a:pPr>
            <a:defRPr sz="1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a:t>Size</a:t>
            </a:r>
            <a:r>
              <a:rPr lang="en-US" sz="1000" baseline="0" dirty="0"/>
              <a:t> threshold at which trades can be auto-executed (41)</a:t>
            </a:r>
            <a:endParaRPr lang="en-US" sz="1000" dirty="0"/>
          </a:p>
        </c:rich>
      </c:tx>
      <c:overlay val="0"/>
    </c:title>
    <c:autoTitleDeleted val="0"/>
    <c:plotArea>
      <c:layout/>
      <c:barChart>
        <c:barDir val="bar"/>
        <c:grouping val="stacked"/>
        <c:varyColors val="0"/>
        <c:ser>
          <c:idx val="0"/>
          <c:order val="0"/>
          <c:tx>
            <c:strRef>
              <c:f>Sheet1!$B$1</c:f>
              <c:strCache>
                <c:ptCount val="1"/>
                <c:pt idx="0">
                  <c:v>$250,000 and under</c:v>
                </c:pt>
              </c:strCache>
            </c:strRef>
          </c:tx>
          <c:spPr>
            <a:solidFill>
              <a:srgbClr val="4787AB"/>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Investment-Grade (16)</c:v>
                </c:pt>
                <c:pt idx="1">
                  <c:v>High-Yield (12)</c:v>
                </c:pt>
              </c:strCache>
            </c:strRef>
          </c:cat>
          <c:val>
            <c:numRef>
              <c:f>Sheet1!$B$2:$B$3</c:f>
              <c:numCache>
                <c:formatCode>0%</c:formatCode>
                <c:ptCount val="2"/>
                <c:pt idx="0">
                  <c:v>0.18</c:v>
                </c:pt>
                <c:pt idx="1">
                  <c:v>0.18</c:v>
                </c:pt>
              </c:numCache>
            </c:numRef>
          </c:val>
          <c:extLst>
            <c:ext xmlns:c16="http://schemas.microsoft.com/office/drawing/2014/chart" uri="{C3380CC4-5D6E-409C-BE32-E72D297353CC}">
              <c16:uniqueId val="{00000000-109F-4CB0-B8ED-C4DEABF5FA71}"/>
            </c:ext>
          </c:extLst>
        </c:ser>
        <c:ser>
          <c:idx val="1"/>
          <c:order val="1"/>
          <c:tx>
            <c:strRef>
              <c:f>Sheet1!$C$1</c:f>
              <c:strCache>
                <c:ptCount val="1"/>
                <c:pt idx="0">
                  <c:v>$500,000 and under</c:v>
                </c:pt>
              </c:strCache>
            </c:strRef>
          </c:tx>
          <c:spPr>
            <a:solidFill>
              <a:srgbClr val="EDE2B5"/>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Sheet1!$C$2:$C$3</c:f>
              <c:numCache>
                <c:formatCode>0%</c:formatCode>
                <c:ptCount val="2"/>
                <c:pt idx="0">
                  <c:v>0.18</c:v>
                </c:pt>
                <c:pt idx="1">
                  <c:v>0.24</c:v>
                </c:pt>
              </c:numCache>
            </c:numRef>
          </c:val>
          <c:extLst>
            <c:ext xmlns:c16="http://schemas.microsoft.com/office/drawing/2014/chart" uri="{C3380CC4-5D6E-409C-BE32-E72D297353CC}">
              <c16:uniqueId val="{00000001-109F-4CB0-B8ED-C4DEABF5FA71}"/>
            </c:ext>
          </c:extLst>
        </c:ser>
        <c:ser>
          <c:idx val="2"/>
          <c:order val="2"/>
          <c:tx>
            <c:strRef>
              <c:f>Sheet1!$D$1</c:f>
              <c:strCache>
                <c:ptCount val="1"/>
                <c:pt idx="0">
                  <c:v>$1,000,000 and under</c:v>
                </c:pt>
              </c:strCache>
            </c:strRef>
          </c:tx>
          <c:spPr>
            <a:solidFill>
              <a:srgbClr val="49BD9D"/>
            </a:solidFill>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Sheet1!$D$2:$D$3</c:f>
              <c:numCache>
                <c:formatCode>0%</c:formatCode>
                <c:ptCount val="2"/>
                <c:pt idx="0">
                  <c:v>0.41</c:v>
                </c:pt>
                <c:pt idx="1">
                  <c:v>0.18</c:v>
                </c:pt>
              </c:numCache>
            </c:numRef>
          </c:val>
          <c:extLst>
            <c:ext xmlns:c16="http://schemas.microsoft.com/office/drawing/2014/chart" uri="{C3380CC4-5D6E-409C-BE32-E72D297353CC}">
              <c16:uniqueId val="{00000002-109F-4CB0-B8ED-C4DEABF5FA71}"/>
            </c:ext>
          </c:extLst>
        </c:ser>
        <c:ser>
          <c:idx val="3"/>
          <c:order val="3"/>
          <c:tx>
            <c:strRef>
              <c:f>Sheet1!$E$1</c:f>
              <c:strCache>
                <c:ptCount val="1"/>
                <c:pt idx="0">
                  <c:v>More than $1,000,000</c:v>
                </c:pt>
              </c:strCache>
            </c:strRef>
          </c:tx>
          <c:spPr>
            <a:solidFill>
              <a:srgbClr val="265976"/>
            </a:solidFill>
          </c:spPr>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Sheet1!$E$2:$E$3</c:f>
              <c:numCache>
                <c:formatCode>0%</c:formatCode>
                <c:ptCount val="2"/>
                <c:pt idx="0">
                  <c:v>0.18</c:v>
                </c:pt>
                <c:pt idx="1">
                  <c:v>0.12</c:v>
                </c:pt>
              </c:numCache>
            </c:numRef>
          </c:val>
          <c:extLst>
            <c:ext xmlns:c16="http://schemas.microsoft.com/office/drawing/2014/chart" uri="{C3380CC4-5D6E-409C-BE32-E72D297353CC}">
              <c16:uniqueId val="{00000003-109F-4CB0-B8ED-C4DEABF5FA71}"/>
            </c:ext>
          </c:extLst>
        </c:ser>
        <c:dLbls>
          <c:showLegendKey val="0"/>
          <c:showVal val="0"/>
          <c:showCatName val="0"/>
          <c:showSerName val="0"/>
          <c:showPercent val="0"/>
          <c:showBubbleSize val="0"/>
        </c:dLbls>
        <c:gapWidth val="38"/>
        <c:overlap val="100"/>
        <c:axId val="48069248"/>
        <c:axId val="48071040"/>
      </c:barChart>
      <c:catAx>
        <c:axId val="48069248"/>
        <c:scaling>
          <c:orientation val="maxMin"/>
        </c:scaling>
        <c:delete val="0"/>
        <c:axPos val="l"/>
        <c:numFmt formatCode="General" sourceLinked="0"/>
        <c:majorTickMark val="out"/>
        <c:minorTickMark val="none"/>
        <c:tickLblPos val="nextTo"/>
        <c:txPr>
          <a:bodyPr/>
          <a:lstStyle/>
          <a:p>
            <a:pPr>
              <a:defRPr sz="1000"/>
            </a:pPr>
            <a:endParaRPr lang="en-US"/>
          </a:p>
        </c:txPr>
        <c:crossAx val="48071040"/>
        <c:crosses val="autoZero"/>
        <c:auto val="1"/>
        <c:lblAlgn val="ctr"/>
        <c:lblOffset val="100"/>
        <c:noMultiLvlLbl val="0"/>
      </c:catAx>
      <c:valAx>
        <c:axId val="48071040"/>
        <c:scaling>
          <c:orientation val="minMax"/>
        </c:scaling>
        <c:delete val="1"/>
        <c:axPos val="b"/>
        <c:numFmt formatCode="0%" sourceLinked="1"/>
        <c:majorTickMark val="out"/>
        <c:minorTickMark val="none"/>
        <c:tickLblPos val="nextTo"/>
        <c:crossAx val="48069248"/>
        <c:crosses val="max"/>
        <c:crossBetween val="between"/>
      </c:valAx>
    </c:plotArea>
    <c:legend>
      <c:legendPos val="b"/>
      <c:overlay val="0"/>
      <c:txPr>
        <a:bodyPr/>
        <a:lstStyle/>
        <a:p>
          <a:pPr>
            <a:defRPr sz="1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a:t>Size</a:t>
            </a:r>
            <a:r>
              <a:rPr lang="en-US" sz="1000" baseline="0" dirty="0"/>
              <a:t> threshold at which US Treasury trades can be auto-executed (12)</a:t>
            </a:r>
            <a:endParaRPr lang="en-US" sz="1000" dirty="0"/>
          </a:p>
        </c:rich>
      </c:tx>
      <c:overlay val="0"/>
    </c:title>
    <c:autoTitleDeleted val="0"/>
    <c:plotArea>
      <c:layout/>
      <c:barChart>
        <c:barDir val="col"/>
        <c:grouping val="clustered"/>
        <c:varyColors val="0"/>
        <c:ser>
          <c:idx val="1"/>
          <c:order val="0"/>
          <c:invertIfNegative val="0"/>
          <c:dPt>
            <c:idx val="0"/>
            <c:invertIfNegative val="0"/>
            <c:bubble3D val="0"/>
            <c:spPr>
              <a:solidFill>
                <a:srgbClr val="4787AB"/>
              </a:solidFill>
            </c:spPr>
            <c:extLst>
              <c:ext xmlns:c16="http://schemas.microsoft.com/office/drawing/2014/chart" uri="{C3380CC4-5D6E-409C-BE32-E72D297353CC}">
                <c16:uniqueId val="{00000001-F89A-44F0-85F8-3A469C400086}"/>
              </c:ext>
            </c:extLst>
          </c:dPt>
          <c:dPt>
            <c:idx val="1"/>
            <c:invertIfNegative val="0"/>
            <c:bubble3D val="0"/>
            <c:spPr>
              <a:solidFill>
                <a:srgbClr val="4787AB"/>
              </a:solidFill>
            </c:spPr>
            <c:extLst>
              <c:ext xmlns:c16="http://schemas.microsoft.com/office/drawing/2014/chart" uri="{C3380CC4-5D6E-409C-BE32-E72D297353CC}">
                <c16:uniqueId val="{00000003-F89A-44F0-85F8-3A469C400086}"/>
              </c:ext>
            </c:extLst>
          </c:dPt>
          <c:dPt>
            <c:idx val="2"/>
            <c:invertIfNegative val="0"/>
            <c:bubble3D val="0"/>
            <c:spPr>
              <a:solidFill>
                <a:srgbClr val="4787AB"/>
              </a:solidFill>
            </c:spPr>
            <c:extLst>
              <c:ext xmlns:c16="http://schemas.microsoft.com/office/drawing/2014/chart" uri="{C3380CC4-5D6E-409C-BE32-E72D297353CC}">
                <c16:uniqueId val="{00000005-F89A-44F0-85F8-3A469C400086}"/>
              </c:ext>
            </c:extLst>
          </c:dPt>
          <c:dPt>
            <c:idx val="3"/>
            <c:invertIfNegative val="0"/>
            <c:bubble3D val="0"/>
            <c:spPr>
              <a:solidFill>
                <a:srgbClr val="4787AB"/>
              </a:solidFill>
            </c:spPr>
            <c:extLst>
              <c:ext xmlns:c16="http://schemas.microsoft.com/office/drawing/2014/chart" uri="{C3380CC4-5D6E-409C-BE32-E72D297353CC}">
                <c16:uniqueId val="{00000007-F89A-44F0-85F8-3A469C400086}"/>
              </c:ext>
            </c:extLst>
          </c:dPt>
          <c:dPt>
            <c:idx val="4"/>
            <c:invertIfNegative val="0"/>
            <c:bubble3D val="0"/>
            <c:spPr>
              <a:solidFill>
                <a:srgbClr val="4787AB"/>
              </a:solidFill>
            </c:spPr>
            <c:extLst>
              <c:ext xmlns:c16="http://schemas.microsoft.com/office/drawing/2014/chart" uri="{C3380CC4-5D6E-409C-BE32-E72D297353CC}">
                <c16:uniqueId val="{00000009-F89A-44F0-85F8-3A469C400086}"/>
              </c:ext>
            </c:extLst>
          </c:dPt>
          <c:dLbls>
            <c:dLbl>
              <c:idx val="0"/>
              <c:spPr/>
              <c:txPr>
                <a:bodyPr/>
                <a:lstStyle/>
                <a:p>
                  <a:pPr>
                    <a:defRPr>
                      <a:solidFill>
                        <a:srgbClr val="FFFFFF"/>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F89A-44F0-85F8-3A469C400086}"/>
                </c:ext>
              </c:extLst>
            </c:dLbl>
            <c:dLbl>
              <c:idx val="1"/>
              <c:spPr/>
              <c:txPr>
                <a:bodyPr/>
                <a:lstStyle/>
                <a:p>
                  <a:pPr>
                    <a:defRPr>
                      <a:solidFill>
                        <a:srgbClr val="FFFFFF"/>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F89A-44F0-85F8-3A469C400086}"/>
                </c:ext>
              </c:extLst>
            </c:dLbl>
            <c:dLbl>
              <c:idx val="2"/>
              <c:spPr/>
              <c:txPr>
                <a:bodyPr/>
                <a:lstStyle/>
                <a:p>
                  <a:pPr>
                    <a:defRPr>
                      <a:solidFill>
                        <a:srgbClr val="FFFFFF"/>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F89A-44F0-85F8-3A469C400086}"/>
                </c:ext>
              </c:extLst>
            </c:dLbl>
            <c:dLbl>
              <c:idx val="3"/>
              <c:spPr/>
              <c:txPr>
                <a:bodyPr/>
                <a:lstStyle/>
                <a:p>
                  <a:pPr>
                    <a:defRPr>
                      <a:solidFill>
                        <a:srgbClr val="FFFFFF"/>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F89A-44F0-85F8-3A469C400086}"/>
                </c:ext>
              </c:extLst>
            </c:dLbl>
            <c:dLbl>
              <c:idx val="4"/>
              <c:spPr/>
              <c:txPr>
                <a:bodyPr/>
                <a:lstStyle/>
                <a:p>
                  <a:pPr>
                    <a:defRPr>
                      <a:solidFill>
                        <a:srgbClr val="FFFFFF"/>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F89A-44F0-85F8-3A469C400086}"/>
                </c:ext>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$1,000,000 and under</c:v>
                </c:pt>
                <c:pt idx="1">
                  <c:v>$5,000,000 and under</c:v>
                </c:pt>
                <c:pt idx="2">
                  <c:v>$15,000,000 and under</c:v>
                </c:pt>
                <c:pt idx="3">
                  <c:v>More than $15,000,000</c:v>
                </c:pt>
              </c:strCache>
            </c:strRef>
          </c:cat>
          <c:val>
            <c:numRef>
              <c:f>Sheet1!$B$2:$B$5</c:f>
              <c:numCache>
                <c:formatCode>0%</c:formatCode>
                <c:ptCount val="4"/>
                <c:pt idx="0">
                  <c:v>0.25</c:v>
                </c:pt>
                <c:pt idx="1">
                  <c:v>0.25</c:v>
                </c:pt>
                <c:pt idx="2">
                  <c:v>0.16666666666666666</c:v>
                </c:pt>
                <c:pt idx="3">
                  <c:v>0.33333333333333331</c:v>
                </c:pt>
              </c:numCache>
            </c:numRef>
          </c:val>
          <c:extLst>
            <c:ext xmlns:c16="http://schemas.microsoft.com/office/drawing/2014/chart" uri="{C3380CC4-5D6E-409C-BE32-E72D297353CC}">
              <c16:uniqueId val="{0000000A-F89A-44F0-85F8-3A469C400086}"/>
            </c:ext>
          </c:extLst>
        </c:ser>
        <c:dLbls>
          <c:showLegendKey val="0"/>
          <c:showVal val="0"/>
          <c:showCatName val="0"/>
          <c:showSerName val="0"/>
          <c:showPercent val="0"/>
          <c:showBubbleSize val="0"/>
        </c:dLbls>
        <c:gapWidth val="150"/>
        <c:axId val="123540608"/>
        <c:axId val="123542144"/>
      </c:barChart>
      <c:catAx>
        <c:axId val="123540608"/>
        <c:scaling>
          <c:orientation val="minMax"/>
        </c:scaling>
        <c:delete val="0"/>
        <c:axPos val="b"/>
        <c:numFmt formatCode="General" sourceLinked="0"/>
        <c:majorTickMark val="out"/>
        <c:minorTickMark val="none"/>
        <c:tickLblPos val="nextTo"/>
        <c:crossAx val="123542144"/>
        <c:crosses val="autoZero"/>
        <c:auto val="1"/>
        <c:lblAlgn val="ctr"/>
        <c:lblOffset val="100"/>
        <c:noMultiLvlLbl val="0"/>
      </c:catAx>
      <c:valAx>
        <c:axId val="123542144"/>
        <c:scaling>
          <c:orientation val="minMax"/>
        </c:scaling>
        <c:delete val="1"/>
        <c:axPos val="l"/>
        <c:majorGridlines>
          <c:spPr>
            <a:ln w="9525" cap="flat" cmpd="sng" algn="ctr">
              <a:noFill/>
              <a:prstDash val="solid"/>
              <a:round/>
            </a:ln>
            <a:effectLst/>
            <a:extLs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majorGridlines>
        <c:numFmt formatCode="0%" sourceLinked="1"/>
        <c:majorTickMark val="out"/>
        <c:minorTickMark val="none"/>
        <c:tickLblPos val="nextTo"/>
        <c:crossAx val="123540608"/>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cdr:x>
      <cdr:y>0.10538</cdr:y>
    </cdr:from>
    <cdr:to>
      <cdr:x>0.40938</cdr:x>
      <cdr:y>0.26882</cdr:y>
    </cdr:to>
    <cdr:sp macro="" textlink="">
      <cdr:nvSpPr>
        <cdr:cNvPr id="2" name="TextBox 1"/>
        <cdr:cNvSpPr txBox="1"/>
      </cdr:nvSpPr>
      <cdr:spPr>
        <a:xfrm xmlns:a="http://schemas.openxmlformats.org/drawingml/2006/main">
          <a:off x="406400" y="207433"/>
          <a:ext cx="2921000" cy="321734"/>
        </a:xfrm>
        <a:prstGeom xmlns:a="http://schemas.openxmlformats.org/drawingml/2006/main" prst="rect">
          <a:avLst/>
        </a:prstGeom>
        <a:noFill xmlns:a="http://schemas.openxmlformats.org/drawingml/2006/main"/>
      </cdr:spPr>
      <cdr:txBody>
        <a:bodyPr xmlns:a="http://schemas.openxmlformats.org/drawingml/2006/main" vertOverflow="clip" wrap="square" rtlCol="0">
          <a:noAutofit/>
        </a:bodyPr>
        <a:lstStyle xmlns:a="http://schemas.openxmlformats.org/drawingml/2006/main"/>
        <a:p xmlns:a="http://schemas.openxmlformats.org/drawingml/2006/main">
          <a:pPr>
            <a:spcBef>
              <a:spcPts val="1000"/>
            </a:spcBef>
          </a:pPr>
          <a:endParaRPr lang="en-US" sz="1000" b="1" dirty="0">
            <a:solidFill>
              <a:schemeClr val="accent4"/>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B27C9D3-4400-4C05-8E4F-42B8E0C94618}" type="datetimeFigureOut">
              <a:rPr lang="en-US" smtClean="0"/>
              <a:t>8/20/2019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ECFA9992-013F-4DE2-BD16-0F935A891BD8}" type="slidenum">
              <a:rPr lang="en-US" smtClean="0"/>
              <a:t>‹#›</a:t>
            </a:fld>
            <a:endParaRPr lang="en-US"/>
          </a:p>
        </p:txBody>
      </p:sp>
    </p:spTree>
    <p:extLst>
      <p:ext uri="{BB962C8B-B14F-4D97-AF65-F5344CB8AC3E}">
        <p14:creationId xmlns:p14="http://schemas.microsoft.com/office/powerpoint/2010/main" val="418417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1791D441-7260-2F45-9D74-A084BFB376E2}" type="datetimeFigureOut">
              <a:rPr lang="en-US" smtClean="0"/>
              <a:t>8/20/2019</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CEA1D58-D738-1843-B237-EEF08F51720E}" type="slidenum">
              <a:rPr lang="en-US" smtClean="0"/>
              <a:t>‹#›</a:t>
            </a:fld>
            <a:endParaRPr lang="en-US"/>
          </a:p>
        </p:txBody>
      </p:sp>
    </p:spTree>
    <p:extLst>
      <p:ext uri="{BB962C8B-B14F-4D97-AF65-F5344CB8AC3E}">
        <p14:creationId xmlns:p14="http://schemas.microsoft.com/office/powerpoint/2010/main" val="918953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A1D58-D738-1843-B237-EEF08F51720E}" type="slidenum">
              <a:rPr lang="en-US" smtClean="0"/>
              <a:t>13</a:t>
            </a:fld>
            <a:endParaRPr lang="en-US"/>
          </a:p>
        </p:txBody>
      </p:sp>
    </p:spTree>
    <p:extLst>
      <p:ext uri="{BB962C8B-B14F-4D97-AF65-F5344CB8AC3E}">
        <p14:creationId xmlns:p14="http://schemas.microsoft.com/office/powerpoint/2010/main" val="864929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02152" y="964097"/>
            <a:ext cx="5184648" cy="2135720"/>
          </a:xfrm>
        </p:spPr>
        <p:txBody>
          <a:bodyPr anchor="b">
            <a:noAutofit/>
          </a:bodyPr>
          <a:lstStyle>
            <a:lvl1pPr algn="l">
              <a:lnSpc>
                <a:spcPct val="100000"/>
              </a:lnSpc>
              <a:spcBef>
                <a:spcPts val="0"/>
              </a:spcBef>
              <a:defRPr sz="2000" b="1" i="0" baseline="0">
                <a:solidFill>
                  <a:schemeClr val="tx1"/>
                </a:solidFill>
              </a:defRPr>
            </a:lvl1pPr>
          </a:lstStyle>
          <a:p>
            <a:r>
              <a:rPr lang="en-US" dirty="0"/>
              <a:t>Add Presentation Title </a:t>
            </a:r>
            <a:br>
              <a:rPr lang="en-US" dirty="0"/>
            </a:br>
            <a:r>
              <a:rPr lang="en-US" dirty="0"/>
              <a:t>(3 Lines Max, 20 PT, Bold, Initial Cap, </a:t>
            </a:r>
            <a:br>
              <a:rPr lang="en-US" dirty="0"/>
            </a:br>
            <a:r>
              <a:rPr lang="en-US" dirty="0"/>
              <a:t>No Italics)</a:t>
            </a:r>
          </a:p>
        </p:txBody>
      </p:sp>
      <p:sp>
        <p:nvSpPr>
          <p:cNvPr id="3" name="Subtitle 2"/>
          <p:cNvSpPr>
            <a:spLocks noGrp="1"/>
          </p:cNvSpPr>
          <p:nvPr>
            <p:ph type="subTitle" idx="1" hasCustomPrompt="1"/>
          </p:nvPr>
        </p:nvSpPr>
        <p:spPr>
          <a:xfrm>
            <a:off x="3502152" y="3145536"/>
            <a:ext cx="5184648" cy="1655762"/>
          </a:xfrm>
        </p:spPr>
        <p:txBody>
          <a:bodyPr>
            <a:noAutofit/>
          </a:bodyPr>
          <a:lstStyle>
            <a:lvl1pPr marL="0" indent="0" algn="l">
              <a:lnSpc>
                <a:spcPct val="100000"/>
              </a:lnSpc>
              <a:spcBef>
                <a:spcPts val="1200"/>
              </a:spcBef>
              <a:buNone/>
              <a:defRPr sz="1600" b="0" i="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subtitle (16 pt., first word cap, italics/no bold)</a:t>
            </a:r>
          </a:p>
        </p:txBody>
      </p:sp>
      <p:sp>
        <p:nvSpPr>
          <p:cNvPr id="5" name="Footer Placeholder 4"/>
          <p:cNvSpPr>
            <a:spLocks noGrp="1"/>
          </p:cNvSpPr>
          <p:nvPr>
            <p:ph type="ftr" sz="quarter" idx="11"/>
          </p:nvPr>
        </p:nvSpPr>
        <p:spPr/>
        <p:txBody>
          <a:bodyPr/>
          <a:lstStyle/>
          <a:p>
            <a:r>
              <a:rPr lang="en-US"/>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pic>
        <p:nvPicPr>
          <p:cNvPr id="7" name="Picture 6" descr="greenwich_logo.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1703" y="2010458"/>
            <a:ext cx="1900496" cy="450042"/>
          </a:xfrm>
          <a:prstGeom prst="rect">
            <a:avLst/>
          </a:prstGeom>
        </p:spPr>
      </p:pic>
      <p:sp>
        <p:nvSpPr>
          <p:cNvPr id="12" name="Content Placeholder 11"/>
          <p:cNvSpPr>
            <a:spLocks noGrp="1"/>
          </p:cNvSpPr>
          <p:nvPr>
            <p:ph sz="quarter" idx="13" hasCustomPrompt="1"/>
          </p:nvPr>
        </p:nvSpPr>
        <p:spPr>
          <a:xfrm>
            <a:off x="623783" y="4617720"/>
            <a:ext cx="2275992" cy="1234440"/>
          </a:xfrm>
        </p:spPr>
        <p:txBody>
          <a:bodyPr/>
          <a:lstStyle>
            <a:lvl1pPr marL="0" indent="0">
              <a:lnSpc>
                <a:spcPct val="100000"/>
              </a:lnSpc>
              <a:spcBef>
                <a:spcPts val="0"/>
              </a:spcBef>
              <a:buNone/>
              <a:defRPr baseline="0"/>
            </a:lvl1pPr>
          </a:lstStyle>
          <a:p>
            <a:r>
              <a:rPr lang="en-US" dirty="0"/>
              <a:t>Click to Type name of company or insert logo</a:t>
            </a:r>
          </a:p>
        </p:txBody>
      </p:sp>
      <p:sp>
        <p:nvSpPr>
          <p:cNvPr id="14" name="Text Placeholder 13"/>
          <p:cNvSpPr>
            <a:spLocks noGrp="1"/>
          </p:cNvSpPr>
          <p:nvPr>
            <p:ph type="body" sz="quarter" idx="14" hasCustomPrompt="1"/>
          </p:nvPr>
        </p:nvSpPr>
        <p:spPr>
          <a:xfrm>
            <a:off x="623782" y="4206240"/>
            <a:ext cx="2275993" cy="384048"/>
          </a:xfrm>
        </p:spPr>
        <p:txBody>
          <a:bodyPr/>
          <a:lstStyle>
            <a:lvl1pPr marL="0" indent="0">
              <a:lnSpc>
                <a:spcPct val="100000"/>
              </a:lnSpc>
              <a:buNone/>
              <a:defRPr baseline="0"/>
            </a:lvl1pPr>
          </a:lstStyle>
          <a:p>
            <a:pPr lvl="0"/>
            <a:r>
              <a:rPr lang="en-US" dirty="0"/>
              <a:t>Click to type Presented to:</a:t>
            </a:r>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5" hasCustomPrompt="1"/>
          </p:nvPr>
        </p:nvSpPr>
        <p:spPr>
          <a:xfrm>
            <a:off x="3497706" y="4946904"/>
            <a:ext cx="5189094" cy="566928"/>
          </a:xfrm>
        </p:spPr>
        <p:txBody>
          <a:bodyPr/>
          <a:lstStyle>
            <a:lvl1pPr marL="0" indent="0">
              <a:buNone/>
              <a:defRPr>
                <a:solidFill>
                  <a:schemeClr val="tx1"/>
                </a:solidFill>
              </a:defRPr>
            </a:lvl1pPr>
            <a:lvl2pPr marL="228600" indent="0">
              <a:buNone/>
              <a:defRPr/>
            </a:lvl2pPr>
            <a:lvl3pPr marL="457200" indent="0">
              <a:buNone/>
              <a:defRPr/>
            </a:lvl3pPr>
            <a:lvl4pPr marL="457200" indent="0">
              <a:buNone/>
              <a:defRPr/>
            </a:lvl4pPr>
            <a:lvl5pPr marL="457200" indent="0">
              <a:buNone/>
              <a:defRPr/>
            </a:lvl5pPr>
          </a:lstStyle>
          <a:p>
            <a:pPr lvl="0"/>
            <a:r>
              <a:rPr lang="en-US" dirty="0"/>
              <a:t>Click To Add Month And Year (14 pt., Initial Caps, No Bold, No Comma Between Month And Year)</a:t>
            </a:r>
          </a:p>
        </p:txBody>
      </p:sp>
    </p:spTree>
    <p:extLst>
      <p:ext uri="{BB962C8B-B14F-4D97-AF65-F5344CB8AC3E}">
        <p14:creationId xmlns:p14="http://schemas.microsoft.com/office/powerpoint/2010/main" val="93478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315390" y="1280161"/>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5" name="Footer Placeholder 4"/>
          <p:cNvSpPr>
            <a:spLocks noGrp="1"/>
          </p:cNvSpPr>
          <p:nvPr>
            <p:ph type="ftr" sz="quarter" idx="11"/>
          </p:nvPr>
        </p:nvSpPr>
        <p:spPr/>
        <p:txBody>
          <a:bodyPr/>
          <a:lstStyle/>
          <a:p>
            <a:r>
              <a:rPr lang="en-US"/>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sp>
        <p:nvSpPr>
          <p:cNvPr id="7" name="Picture Placeholder 6"/>
          <p:cNvSpPr>
            <a:spLocks noGrp="1"/>
          </p:cNvSpPr>
          <p:nvPr>
            <p:ph type="pic" sz="quarter" idx="13"/>
          </p:nvPr>
        </p:nvSpPr>
        <p:spPr>
          <a:xfrm>
            <a:off x="457200" y="1280161"/>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a:t>Profile Page, 1 Line Headline, 24 PT, No Bold</a:t>
            </a:r>
          </a:p>
        </p:txBody>
      </p:sp>
      <p:sp>
        <p:nvSpPr>
          <p:cNvPr id="46" name="Text Placeholder 7"/>
          <p:cNvSpPr>
            <a:spLocks noGrp="1"/>
          </p:cNvSpPr>
          <p:nvPr>
            <p:ph type="body" sz="quarter" idx="21" hasCustomPrompt="1"/>
          </p:nvPr>
        </p:nvSpPr>
        <p:spPr>
          <a:xfrm>
            <a:off x="1315390" y="2109320"/>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47" name="Picture Placeholder 6"/>
          <p:cNvSpPr>
            <a:spLocks noGrp="1"/>
          </p:cNvSpPr>
          <p:nvPr>
            <p:ph type="pic" sz="quarter" idx="22"/>
          </p:nvPr>
        </p:nvSpPr>
        <p:spPr>
          <a:xfrm>
            <a:off x="457200" y="2109320"/>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48" name="Text Placeholder 7"/>
          <p:cNvSpPr>
            <a:spLocks noGrp="1"/>
          </p:cNvSpPr>
          <p:nvPr>
            <p:ph type="body" sz="quarter" idx="23" hasCustomPrompt="1"/>
          </p:nvPr>
        </p:nvSpPr>
        <p:spPr>
          <a:xfrm>
            <a:off x="1315390" y="2938479"/>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49" name="Picture Placeholder 6"/>
          <p:cNvSpPr>
            <a:spLocks noGrp="1"/>
          </p:cNvSpPr>
          <p:nvPr>
            <p:ph type="pic" sz="quarter" idx="24"/>
          </p:nvPr>
        </p:nvSpPr>
        <p:spPr>
          <a:xfrm>
            <a:off x="457200" y="2938479"/>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50" name="Text Placeholder 7"/>
          <p:cNvSpPr>
            <a:spLocks noGrp="1"/>
          </p:cNvSpPr>
          <p:nvPr>
            <p:ph type="body" sz="quarter" idx="25" hasCustomPrompt="1"/>
          </p:nvPr>
        </p:nvSpPr>
        <p:spPr>
          <a:xfrm>
            <a:off x="1315390" y="3767638"/>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51" name="Picture Placeholder 6"/>
          <p:cNvSpPr>
            <a:spLocks noGrp="1"/>
          </p:cNvSpPr>
          <p:nvPr>
            <p:ph type="pic" sz="quarter" idx="26"/>
          </p:nvPr>
        </p:nvSpPr>
        <p:spPr>
          <a:xfrm>
            <a:off x="457200" y="3767638"/>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52" name="Text Placeholder 7"/>
          <p:cNvSpPr>
            <a:spLocks noGrp="1"/>
          </p:cNvSpPr>
          <p:nvPr>
            <p:ph type="body" sz="quarter" idx="27" hasCustomPrompt="1"/>
          </p:nvPr>
        </p:nvSpPr>
        <p:spPr>
          <a:xfrm>
            <a:off x="1315390" y="4596797"/>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53" name="Picture Placeholder 6"/>
          <p:cNvSpPr>
            <a:spLocks noGrp="1"/>
          </p:cNvSpPr>
          <p:nvPr>
            <p:ph type="pic" sz="quarter" idx="28"/>
          </p:nvPr>
        </p:nvSpPr>
        <p:spPr>
          <a:xfrm>
            <a:off x="457200" y="4596797"/>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54" name="Text Placeholder 7"/>
          <p:cNvSpPr>
            <a:spLocks noGrp="1"/>
          </p:cNvSpPr>
          <p:nvPr>
            <p:ph type="body" sz="quarter" idx="29" hasCustomPrompt="1"/>
          </p:nvPr>
        </p:nvSpPr>
        <p:spPr>
          <a:xfrm>
            <a:off x="1315390" y="5425956"/>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a:t>10 PT type. Pull language from website bios.</a:t>
            </a:r>
          </a:p>
        </p:txBody>
      </p:sp>
      <p:sp>
        <p:nvSpPr>
          <p:cNvPr id="55" name="Picture Placeholder 6"/>
          <p:cNvSpPr>
            <a:spLocks noGrp="1"/>
          </p:cNvSpPr>
          <p:nvPr>
            <p:ph type="pic" sz="quarter" idx="30"/>
          </p:nvPr>
        </p:nvSpPr>
        <p:spPr>
          <a:xfrm>
            <a:off x="457200" y="5425956"/>
            <a:ext cx="642602" cy="731520"/>
          </a:xfrm>
          <a:ln>
            <a:solidFill>
              <a:schemeClr val="bg1">
                <a:lumMod val="75000"/>
              </a:schemeClr>
            </a:solidFill>
          </a:ln>
        </p:spPr>
        <p:txBody>
          <a:bodyPr/>
          <a:lstStyle>
            <a:lvl1pPr marL="0" indent="0">
              <a:buNone/>
              <a:defRPr sz="800"/>
            </a:lvl1pPr>
          </a:lstStyle>
          <a:p>
            <a:r>
              <a:rPr lang="en-US"/>
              <a:t>Click icon to add picture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pic>
        <p:nvPicPr>
          <p:cNvPr id="7" name="Picture 6" descr="greenwich_logo.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1703" y="2010458"/>
            <a:ext cx="1900496" cy="450042"/>
          </a:xfrm>
          <a:prstGeom prst="rect">
            <a:avLst/>
          </a:prstGeom>
        </p:spPr>
      </p:pic>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2010458"/>
            <a:ext cx="5189537" cy="3503374"/>
          </a:xfrm>
        </p:spPr>
        <p:txBody>
          <a:bodyPr/>
          <a:lstStyle>
            <a:lvl1pPr marL="0" marR="0" indent="0" algn="l" defTabSz="914400" rtl="0" eaLnBrk="1" fontAlgn="auto" latinLnBrk="0" hangingPunct="1">
              <a:lnSpc>
                <a:spcPct val="90000"/>
              </a:lnSpc>
              <a:spcBef>
                <a:spcPts val="600"/>
              </a:spcBef>
              <a:spcAft>
                <a:spcPts val="0"/>
              </a:spcAft>
              <a:buClrTx/>
              <a:buSzTx/>
              <a:buFont typeface="Arial" charset="0"/>
              <a:buNone/>
              <a:tabLst/>
              <a:defRPr/>
            </a:lvl1pPr>
            <a:lvl2pPr marL="228600" indent="0">
              <a:buNone/>
              <a:defRPr/>
            </a:lvl2pPr>
            <a:lvl3pPr marL="457200" indent="0">
              <a:buNone/>
              <a:defRPr/>
            </a:lvl3pPr>
            <a:lvl4pPr marL="457200" indent="0">
              <a:buNone/>
              <a:defRPr/>
            </a:lvl4pPr>
            <a:lvl5pPr marL="457200" indent="0">
              <a:buNone/>
              <a:defRPr/>
            </a:lvl5pPr>
          </a:lstStyle>
          <a:p>
            <a:r>
              <a:rPr lang="en-US" dirty="0"/>
              <a:t>Name</a:t>
            </a:r>
            <a:br>
              <a:rPr lang="en-US" dirty="0"/>
            </a:br>
            <a:r>
              <a:rPr lang="en-US" dirty="0"/>
              <a:t>Title</a:t>
            </a:r>
            <a:br>
              <a:rPr lang="en-US" dirty="0"/>
            </a:br>
            <a:r>
              <a:rPr lang="en-US" dirty="0"/>
              <a:t>Greenwich Associates</a:t>
            </a:r>
            <a:br>
              <a:rPr lang="en-US" dirty="0"/>
            </a:br>
            <a:r>
              <a:rPr lang="en-US" dirty="0"/>
              <a:t/>
            </a:r>
            <a:br>
              <a:rPr lang="en-US" dirty="0"/>
            </a:br>
            <a:r>
              <a:rPr lang="en-US" dirty="0"/>
              <a:t>Direct: +1 203.xxx.xxxx</a:t>
            </a:r>
            <a:br>
              <a:rPr lang="en-US" dirty="0"/>
            </a:br>
            <a:r>
              <a:rPr lang="en-US" dirty="0"/>
              <a:t>Email:</a:t>
            </a:r>
            <a:br>
              <a:rPr lang="en-US" dirty="0"/>
            </a:br>
            <a:r>
              <a:rPr lang="en-US" dirty="0"/>
              <a:t/>
            </a:r>
            <a:br>
              <a:rPr lang="en-US" dirty="0"/>
            </a:br>
            <a:r>
              <a:rPr lang="en-US" dirty="0" err="1"/>
              <a:t>greenwich.com</a:t>
            </a:r>
            <a:endParaRPr lang="en-US" dirty="0"/>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marL="0" marR="0" indent="0" algn="ctr" defTabSz="914400" rtl="0" eaLnBrk="1" fontAlgn="auto" latinLnBrk="0" hangingPunct="1">
              <a:lnSpc>
                <a:spcPct val="100000"/>
              </a:lnSpc>
              <a:spcBef>
                <a:spcPts val="1000"/>
              </a:spcBef>
              <a:spcAft>
                <a:spcPts val="0"/>
              </a:spcAft>
              <a:buClrTx/>
              <a:buSzTx/>
              <a:buFontTx/>
              <a:buNone/>
              <a:tabLst/>
              <a:defRPr/>
            </a:pPr>
            <a:r>
              <a:rPr lang="en-US" sz="900" b="0" dirty="0">
                <a:solidFill>
                  <a:schemeClr val="tx1"/>
                </a:solidFill>
                <a:latin typeface="Arial" panose="020B0604020202020204" pitchFamily="34" charset="0"/>
                <a:cs typeface="Arial" panose="020B0604020202020204" pitchFamily="34" charset="0"/>
              </a:rPr>
              <a:t>Stamford | London | Singapore | Tokyo | Toronto | Pleasanton, CA</a:t>
            </a:r>
            <a:endParaRPr lang="en-US" sz="900" dirty="0">
              <a:solidFill>
                <a:schemeClr val="tx1"/>
              </a:solidFill>
              <a:latin typeface="Arial" panose="020B0604020202020204" pitchFamily="34" charset="0"/>
              <a:cs typeface="Arial" panose="020B0604020202020204" pitchFamily="34" charset="0"/>
            </a:endParaRP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marL="0" marR="0" lvl="0" indent="0" algn="l" defTabSz="914400" rtl="0" eaLnBrk="1" fontAlgn="auto" latinLnBrk="0" hangingPunct="1">
              <a:lnSpc>
                <a:spcPct val="90000"/>
              </a:lnSpc>
              <a:spcBef>
                <a:spcPts val="1000"/>
              </a:spcBef>
              <a:spcAft>
                <a:spcPts val="0"/>
              </a:spcAft>
              <a:buClrTx/>
              <a:buSzTx/>
              <a:buFont typeface="Arial" charset="0"/>
              <a:buNone/>
              <a:tabLst/>
              <a:defRPr/>
            </a:pPr>
            <a:r>
              <a:rPr lang="en-US" sz="2400" baseline="0" dirty="0"/>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marL="0" marR="0" indent="0" algn="l" defTabSz="914400" rtl="0" eaLnBrk="1" fontAlgn="auto" latinLnBrk="0" hangingPunct="1">
              <a:lnSpc>
                <a:spcPct val="100000"/>
              </a:lnSpc>
              <a:spcBef>
                <a:spcPts val="1000"/>
              </a:spcBef>
              <a:spcAft>
                <a:spcPts val="0"/>
              </a:spcAft>
              <a:buClrTx/>
              <a:buSzTx/>
              <a:buFontTx/>
              <a:buNone/>
              <a:tabLst/>
              <a:defRPr/>
            </a:pPr>
            <a:r>
              <a:rPr lang="en-US" sz="650" b="0" dirty="0">
                <a:solidFill>
                  <a:schemeClr val="tx1"/>
                </a:solidFill>
                <a:latin typeface="Arial" panose="020B0604020202020204" pitchFamily="34" charset="0"/>
                <a:cs typeface="Arial" panose="020B0604020202020204" pitchFamily="34" charset="0"/>
              </a:rPr>
              <a:t>© 2018</a:t>
            </a:r>
            <a:r>
              <a:rPr lang="en-US" sz="650" b="0" baseline="0" dirty="0">
                <a:solidFill>
                  <a:schemeClr val="tx1"/>
                </a:solidFill>
                <a:latin typeface="Arial" panose="020B0604020202020204" pitchFamily="34" charset="0"/>
                <a:cs typeface="Arial" panose="020B0604020202020204" pitchFamily="34" charset="0"/>
              </a:rPr>
              <a:t> </a:t>
            </a:r>
            <a:r>
              <a:rPr lang="en-US" sz="650" b="0" dirty="0">
                <a:solidFill>
                  <a:schemeClr val="tx1"/>
                </a:solidFill>
                <a:latin typeface="Arial" panose="020B0604020202020204" pitchFamily="34" charset="0"/>
                <a:cs typeface="Arial" panose="020B0604020202020204" pitchFamily="34" charset="0"/>
              </a:rPr>
              <a:t>Greenwich Associates, LLC</a:t>
            </a:r>
            <a:r>
              <a:rPr lang="en-US" sz="650" dirty="0">
                <a:solidFill>
                  <a:schemeClr val="tx1"/>
                </a:solidFill>
                <a:latin typeface="Arial" panose="020B0604020202020204" pitchFamily="34" charset="0"/>
                <a:cs typeface="Arial" panose="020B0604020202020204" pitchFamily="34" charset="0"/>
              </a:rPr>
              <a:t>.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Competitive Challenges</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Greenwich Quality Index</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Greenwich ACCESS</a:t>
            </a:r>
            <a:r>
              <a:rPr lang="en-US" sz="650" baseline="30000" dirty="0">
                <a:solidFill>
                  <a:schemeClr val="tx1"/>
                </a:solidFill>
                <a:latin typeface="Arial" panose="020B0604020202020204" pitchFamily="34" charset="0"/>
                <a:cs typeface="Arial" panose="020B0604020202020204" pitchFamily="34" charset="0"/>
              </a:rPr>
              <a:t>TM</a:t>
            </a:r>
            <a:r>
              <a:rPr lang="en-US" sz="650" dirty="0">
                <a:solidFill>
                  <a:schemeClr val="tx1"/>
                </a:solidFill>
                <a:latin typeface="Arial" panose="020B0604020202020204" pitchFamily="34" charset="0"/>
                <a:cs typeface="Arial" panose="020B0604020202020204" pitchFamily="34" charset="0"/>
              </a:rPr>
              <a:t>, Greenwich AIM</a:t>
            </a:r>
            <a:r>
              <a:rPr lang="en-US" sz="650" baseline="30000" dirty="0">
                <a:solidFill>
                  <a:schemeClr val="tx1"/>
                </a:solidFill>
                <a:latin typeface="Arial" panose="020B0604020202020204" pitchFamily="34" charset="0"/>
                <a:cs typeface="Arial" panose="020B0604020202020204" pitchFamily="34" charset="0"/>
              </a:rPr>
              <a:t>TM</a:t>
            </a:r>
            <a:r>
              <a:rPr lang="en-US" sz="650" dirty="0">
                <a:solidFill>
                  <a:schemeClr val="tx1"/>
                </a:solidFill>
                <a:latin typeface="Arial" panose="020B0604020202020204" pitchFamily="34" charset="0"/>
                <a:cs typeface="Arial" panose="020B0604020202020204" pitchFamily="34" charset="0"/>
              </a:rPr>
              <a:t>, and Greenwich Reports</a:t>
            </a:r>
            <a:r>
              <a:rPr lang="en-US" sz="650" baseline="30000" dirty="0">
                <a:solidFill>
                  <a:schemeClr val="tx1"/>
                </a:solidFill>
                <a:latin typeface="Arial" panose="020B0604020202020204" pitchFamily="34" charset="0"/>
                <a:cs typeface="Arial" panose="020B0604020202020204" pitchFamily="34" charset="0"/>
              </a:rPr>
              <a:t>®</a:t>
            </a:r>
            <a:r>
              <a:rPr lang="en-US" sz="650" i="1" dirty="0">
                <a:solidFill>
                  <a:schemeClr val="tx1"/>
                </a:solidFill>
                <a:latin typeface="Arial" panose="020B0604020202020204" pitchFamily="34" charset="0"/>
                <a:cs typeface="Arial" panose="020B0604020202020204" pitchFamily="34" charset="0"/>
              </a:rPr>
              <a:t> </a:t>
            </a:r>
            <a:r>
              <a:rPr lang="en-US" sz="650" dirty="0">
                <a:solidFill>
                  <a:schemeClr val="tx1"/>
                </a:solidFill>
                <a:latin typeface="Arial" panose="020B0604020202020204" pitchFamily="34" charset="0"/>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a:t>Greenwich Associates</a:t>
            </a:r>
            <a:endParaRPr lang="en-US" dirty="0"/>
          </a:p>
        </p:txBody>
      </p:sp>
    </p:spTree>
    <p:extLst>
      <p:ext uri="{BB962C8B-B14F-4D97-AF65-F5344CB8AC3E}">
        <p14:creationId xmlns:p14="http://schemas.microsoft.com/office/powerpoint/2010/main" val="48388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pic>
        <p:nvPicPr>
          <p:cNvPr id="7" name="Picture 6" descr="greenwich_logo.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1703" y="2010458"/>
            <a:ext cx="1900496" cy="450042"/>
          </a:xfrm>
          <a:prstGeom prst="rect">
            <a:avLst/>
          </a:prstGeom>
        </p:spPr>
      </p:pic>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1517904"/>
            <a:ext cx="5189537" cy="3995928"/>
          </a:xfrm>
        </p:spPr>
        <p:txBody>
          <a:bodyPr/>
          <a:lstStyle>
            <a:lvl1pPr marL="0" marR="0" indent="0" algn="l" defTabSz="914400" rtl="0" eaLnBrk="1" fontAlgn="auto" latinLnBrk="0" hangingPunct="1">
              <a:lnSpc>
                <a:spcPct val="90000"/>
              </a:lnSpc>
              <a:spcBef>
                <a:spcPts val="400"/>
              </a:spcBef>
              <a:spcAft>
                <a:spcPts val="0"/>
              </a:spcAft>
              <a:buClrTx/>
              <a:buSzTx/>
              <a:buFont typeface="Arial" charset="0"/>
              <a:buNone/>
              <a:tabLst/>
              <a:defRPr sz="1200"/>
            </a:lvl1pPr>
            <a:lvl2pPr marL="228600" indent="0">
              <a:buNone/>
              <a:defRPr/>
            </a:lvl2pPr>
            <a:lvl3pPr marL="457200" indent="0">
              <a:buNone/>
              <a:defRPr/>
            </a:lvl3pPr>
            <a:lvl4pPr marL="457200" indent="0">
              <a:buNone/>
              <a:defRPr/>
            </a:lvl4pPr>
            <a:lvl5pPr marL="457200" indent="0">
              <a:buNone/>
              <a:defRPr/>
            </a:lvl5pPr>
          </a:lstStyle>
          <a:p>
            <a:r>
              <a:rPr lang="en-US" dirty="0"/>
              <a:t>Name</a:t>
            </a:r>
          </a:p>
          <a:p>
            <a:r>
              <a:rPr lang="en-US" dirty="0"/>
              <a:t>Title</a:t>
            </a:r>
          </a:p>
          <a:p>
            <a:r>
              <a:rPr lang="en-US" dirty="0"/>
              <a:t>Greenwich Associates</a:t>
            </a:r>
          </a:p>
          <a:p>
            <a:r>
              <a:rPr lang="en-US" dirty="0"/>
              <a:t>Direct: +1 203.xxx.xxxx</a:t>
            </a:r>
          </a:p>
          <a:p>
            <a:r>
              <a:rPr lang="en-US" dirty="0"/>
              <a:t>Email:</a:t>
            </a:r>
          </a:p>
          <a:p>
            <a:endParaRPr lang="en-US" dirty="0"/>
          </a:p>
          <a:p>
            <a:r>
              <a:rPr lang="en-US" dirty="0"/>
              <a:t>Name</a:t>
            </a:r>
          </a:p>
          <a:p>
            <a:r>
              <a:rPr lang="en-US" dirty="0"/>
              <a:t>Title</a:t>
            </a:r>
          </a:p>
          <a:p>
            <a:r>
              <a:rPr lang="en-US" dirty="0"/>
              <a:t>Greenwich Associates</a:t>
            </a:r>
          </a:p>
          <a:p>
            <a:r>
              <a:rPr lang="en-US" dirty="0"/>
              <a:t>Direct: +1 203.xxx.xxxx</a:t>
            </a:r>
          </a:p>
          <a:p>
            <a:r>
              <a:rPr lang="en-US" dirty="0"/>
              <a:t>Email:</a:t>
            </a:r>
          </a:p>
          <a:p>
            <a:endParaRPr lang="en-US" dirty="0"/>
          </a:p>
          <a:p>
            <a:r>
              <a:rPr lang="en-US" dirty="0"/>
              <a:t>Name</a:t>
            </a:r>
          </a:p>
          <a:p>
            <a:r>
              <a:rPr lang="en-US" dirty="0"/>
              <a:t>Title</a:t>
            </a:r>
          </a:p>
          <a:p>
            <a:r>
              <a:rPr lang="en-US" dirty="0"/>
              <a:t>Greenwich Associates</a:t>
            </a:r>
          </a:p>
          <a:p>
            <a:r>
              <a:rPr lang="en-US" dirty="0"/>
              <a:t>Direct: +1 203.xxx.xxxx</a:t>
            </a:r>
          </a:p>
          <a:p>
            <a:r>
              <a:rPr lang="en-US" dirty="0"/>
              <a:t>Email:</a:t>
            </a:r>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marL="0" marR="0" indent="0" algn="ctr" defTabSz="914400" rtl="0" eaLnBrk="1" fontAlgn="auto" latinLnBrk="0" hangingPunct="1">
              <a:lnSpc>
                <a:spcPct val="100000"/>
              </a:lnSpc>
              <a:spcBef>
                <a:spcPts val="1000"/>
              </a:spcBef>
              <a:spcAft>
                <a:spcPts val="0"/>
              </a:spcAft>
              <a:buClrTx/>
              <a:buSzTx/>
              <a:buFontTx/>
              <a:buNone/>
              <a:tabLst/>
              <a:defRPr/>
            </a:pPr>
            <a:r>
              <a:rPr lang="en-US" sz="900" b="0" dirty="0">
                <a:solidFill>
                  <a:schemeClr val="tx1"/>
                </a:solidFill>
                <a:latin typeface="Arial" panose="020B0604020202020204" pitchFamily="34" charset="0"/>
                <a:cs typeface="Arial" panose="020B0604020202020204" pitchFamily="34" charset="0"/>
              </a:rPr>
              <a:t>Stamford | London | Singapore | Tokyo | Pleasanton, CA</a:t>
            </a:r>
            <a:endParaRPr lang="en-US" sz="900" dirty="0">
              <a:solidFill>
                <a:schemeClr val="tx1"/>
              </a:solidFill>
              <a:latin typeface="Arial" panose="020B0604020202020204" pitchFamily="34" charset="0"/>
              <a:cs typeface="Arial" panose="020B0604020202020204" pitchFamily="34" charset="0"/>
            </a:endParaRP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marL="0" marR="0" lvl="0" indent="0" algn="l" defTabSz="914400" rtl="0" eaLnBrk="1" fontAlgn="auto" latinLnBrk="0" hangingPunct="1">
              <a:lnSpc>
                <a:spcPct val="90000"/>
              </a:lnSpc>
              <a:spcBef>
                <a:spcPts val="1000"/>
              </a:spcBef>
              <a:spcAft>
                <a:spcPts val="0"/>
              </a:spcAft>
              <a:buClrTx/>
              <a:buSzTx/>
              <a:buFont typeface="Arial" charset="0"/>
              <a:buNone/>
              <a:tabLst/>
              <a:defRPr/>
            </a:pPr>
            <a:r>
              <a:rPr lang="en-US" sz="2400" baseline="0" dirty="0"/>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marL="0" marR="0" indent="0" algn="l" defTabSz="914400" rtl="0" eaLnBrk="1" fontAlgn="auto" latinLnBrk="0" hangingPunct="1">
              <a:lnSpc>
                <a:spcPct val="100000"/>
              </a:lnSpc>
              <a:spcBef>
                <a:spcPts val="1000"/>
              </a:spcBef>
              <a:spcAft>
                <a:spcPts val="0"/>
              </a:spcAft>
              <a:buClrTx/>
              <a:buSzTx/>
              <a:buFontTx/>
              <a:buNone/>
              <a:tabLst/>
              <a:defRPr/>
            </a:pPr>
            <a:r>
              <a:rPr lang="en-US" sz="650" b="0" dirty="0">
                <a:solidFill>
                  <a:schemeClr val="tx1"/>
                </a:solidFill>
                <a:latin typeface="Arial" panose="020B0604020202020204" pitchFamily="34" charset="0"/>
                <a:cs typeface="Arial" panose="020B0604020202020204" pitchFamily="34" charset="0"/>
              </a:rPr>
              <a:t>© 2018</a:t>
            </a:r>
            <a:r>
              <a:rPr lang="en-US" sz="650" b="0" baseline="0" dirty="0">
                <a:solidFill>
                  <a:schemeClr val="tx1"/>
                </a:solidFill>
                <a:latin typeface="Arial" panose="020B0604020202020204" pitchFamily="34" charset="0"/>
                <a:cs typeface="Arial" panose="020B0604020202020204" pitchFamily="34" charset="0"/>
              </a:rPr>
              <a:t> </a:t>
            </a:r>
            <a:r>
              <a:rPr lang="en-US" sz="650" b="0" dirty="0">
                <a:solidFill>
                  <a:schemeClr val="tx1"/>
                </a:solidFill>
                <a:latin typeface="Arial" panose="020B0604020202020204" pitchFamily="34" charset="0"/>
                <a:cs typeface="Arial" panose="020B0604020202020204" pitchFamily="34" charset="0"/>
              </a:rPr>
              <a:t>Greenwich Associates, LLC</a:t>
            </a:r>
            <a:r>
              <a:rPr lang="en-US" sz="650" dirty="0">
                <a:solidFill>
                  <a:schemeClr val="tx1"/>
                </a:solidFill>
                <a:latin typeface="Arial" panose="020B0604020202020204" pitchFamily="34" charset="0"/>
                <a:cs typeface="Arial" panose="020B0604020202020204" pitchFamily="34" charset="0"/>
              </a:rPr>
              <a:t>.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Competitive Challenges</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Greenwich Quality Index</a:t>
            </a:r>
            <a:r>
              <a:rPr lang="en-US" sz="650" baseline="30000" dirty="0">
                <a:solidFill>
                  <a:schemeClr val="tx1"/>
                </a:solidFill>
                <a:latin typeface="Arial" panose="020B0604020202020204" pitchFamily="34" charset="0"/>
                <a:cs typeface="Arial" panose="020B0604020202020204" pitchFamily="34" charset="0"/>
              </a:rPr>
              <a:t>®</a:t>
            </a:r>
            <a:r>
              <a:rPr lang="en-US" sz="650" dirty="0">
                <a:solidFill>
                  <a:schemeClr val="tx1"/>
                </a:solidFill>
                <a:latin typeface="Arial" panose="020B0604020202020204" pitchFamily="34" charset="0"/>
                <a:cs typeface="Arial" panose="020B0604020202020204" pitchFamily="34" charset="0"/>
              </a:rPr>
              <a:t>, Greenwich ACCESS</a:t>
            </a:r>
            <a:r>
              <a:rPr lang="en-US" sz="650" baseline="30000" dirty="0">
                <a:solidFill>
                  <a:schemeClr val="tx1"/>
                </a:solidFill>
                <a:latin typeface="Arial" panose="020B0604020202020204" pitchFamily="34" charset="0"/>
                <a:cs typeface="Arial" panose="020B0604020202020204" pitchFamily="34" charset="0"/>
              </a:rPr>
              <a:t>TM</a:t>
            </a:r>
            <a:r>
              <a:rPr lang="en-US" sz="650" dirty="0">
                <a:solidFill>
                  <a:schemeClr val="tx1"/>
                </a:solidFill>
                <a:latin typeface="Arial" panose="020B0604020202020204" pitchFamily="34" charset="0"/>
                <a:cs typeface="Arial" panose="020B0604020202020204" pitchFamily="34" charset="0"/>
              </a:rPr>
              <a:t>, Greenwich AIM</a:t>
            </a:r>
            <a:r>
              <a:rPr lang="en-US" sz="650" baseline="30000" dirty="0">
                <a:solidFill>
                  <a:schemeClr val="tx1"/>
                </a:solidFill>
                <a:latin typeface="Arial" panose="020B0604020202020204" pitchFamily="34" charset="0"/>
                <a:cs typeface="Arial" panose="020B0604020202020204" pitchFamily="34" charset="0"/>
              </a:rPr>
              <a:t>TM</a:t>
            </a:r>
            <a:r>
              <a:rPr lang="en-US" sz="650" dirty="0">
                <a:solidFill>
                  <a:schemeClr val="tx1"/>
                </a:solidFill>
                <a:latin typeface="Arial" panose="020B0604020202020204" pitchFamily="34" charset="0"/>
                <a:cs typeface="Arial" panose="020B0604020202020204" pitchFamily="34" charset="0"/>
              </a:rPr>
              <a:t>, and Greenwich Reports</a:t>
            </a:r>
            <a:r>
              <a:rPr lang="en-US" sz="650" baseline="30000" dirty="0">
                <a:solidFill>
                  <a:schemeClr val="tx1"/>
                </a:solidFill>
                <a:latin typeface="Arial" panose="020B0604020202020204" pitchFamily="34" charset="0"/>
                <a:cs typeface="Arial" panose="020B0604020202020204" pitchFamily="34" charset="0"/>
              </a:rPr>
              <a:t>®</a:t>
            </a:r>
            <a:r>
              <a:rPr lang="en-US" sz="650" i="1" dirty="0">
                <a:solidFill>
                  <a:schemeClr val="tx1"/>
                </a:solidFill>
                <a:latin typeface="Arial" panose="020B0604020202020204" pitchFamily="34" charset="0"/>
                <a:cs typeface="Arial" panose="020B0604020202020204" pitchFamily="34" charset="0"/>
              </a:rPr>
              <a:t> </a:t>
            </a:r>
            <a:r>
              <a:rPr lang="en-US" sz="650" dirty="0">
                <a:solidFill>
                  <a:schemeClr val="tx1"/>
                </a:solidFill>
                <a:latin typeface="Arial" panose="020B0604020202020204" pitchFamily="34" charset="0"/>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a:t>Greenwich Associates</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r>
              <a:rPr lang="en-US"/>
              <a:t>Greenwich Associates</a:t>
            </a:r>
            <a:endParaRPr lang="en-US" dirty="0"/>
          </a:p>
        </p:txBody>
      </p:sp>
      <p:sp>
        <p:nvSpPr>
          <p:cNvPr id="5" name="Slide Number Placeholder 4"/>
          <p:cNvSpPr>
            <a:spLocks noGrp="1"/>
          </p:cNvSpPr>
          <p:nvPr>
            <p:ph type="sldNum" sz="quarter" idx="11"/>
          </p:nvPr>
        </p:nvSpPr>
        <p:spPr/>
        <p:txBody>
          <a:bodyPr/>
          <a:lstStyle/>
          <a:p>
            <a:fld id="{CB8259EC-6011-514B-8311-D152FC74DF01}" type="slidenum">
              <a:rPr lang="en-US" smtClean="0"/>
              <a:pPr/>
              <a:t>‹#›</a:t>
            </a:fld>
            <a:endParaRPr lang="en-US" dirty="0"/>
          </a:p>
        </p:txBody>
      </p:sp>
    </p:spTree>
    <p:extLst>
      <p:ext uri="{BB962C8B-B14F-4D97-AF65-F5344CB8AC3E}">
        <p14:creationId xmlns:p14="http://schemas.microsoft.com/office/powerpoint/2010/main" val="475037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02152" y="964097"/>
            <a:ext cx="5184648" cy="2135720"/>
          </a:xfrm>
        </p:spPr>
        <p:txBody>
          <a:bodyPr anchor="b">
            <a:noAutofit/>
          </a:bodyPr>
          <a:lstStyle>
            <a:lvl1pPr algn="l">
              <a:lnSpc>
                <a:spcPct val="100000"/>
              </a:lnSpc>
              <a:spcBef>
                <a:spcPts val="0"/>
              </a:spcBef>
              <a:defRPr sz="2000" b="1" i="0" baseline="0">
                <a:solidFill>
                  <a:schemeClr val="tx1"/>
                </a:solidFill>
              </a:defRPr>
            </a:lvl1pPr>
          </a:lstStyle>
          <a:p>
            <a:r>
              <a:rPr lang="en-US" dirty="0" smtClean="0"/>
              <a:t>Add Presentation Title </a:t>
            </a:r>
            <a:br>
              <a:rPr lang="en-US" dirty="0" smtClean="0"/>
            </a:br>
            <a:r>
              <a:rPr lang="en-US" dirty="0" smtClean="0"/>
              <a:t>(3 Lines Max, 20 PT, Bold, Initial Cap, </a:t>
            </a:r>
            <a:br>
              <a:rPr lang="en-US" dirty="0" smtClean="0"/>
            </a:br>
            <a:r>
              <a:rPr lang="en-US" dirty="0" smtClean="0"/>
              <a:t>No Italics)</a:t>
            </a:r>
            <a:endParaRPr lang="en-US" dirty="0"/>
          </a:p>
        </p:txBody>
      </p:sp>
      <p:sp>
        <p:nvSpPr>
          <p:cNvPr id="3" name="Subtitle 2"/>
          <p:cNvSpPr>
            <a:spLocks noGrp="1"/>
          </p:cNvSpPr>
          <p:nvPr>
            <p:ph type="subTitle" idx="1" hasCustomPrompt="1"/>
          </p:nvPr>
        </p:nvSpPr>
        <p:spPr>
          <a:xfrm>
            <a:off x="3502152" y="3145536"/>
            <a:ext cx="5184648" cy="1655762"/>
          </a:xfrm>
        </p:spPr>
        <p:txBody>
          <a:bodyPr>
            <a:noAutofit/>
          </a:bodyPr>
          <a:lstStyle>
            <a:lvl1pPr marL="0" indent="0" algn="l">
              <a:lnSpc>
                <a:spcPct val="100000"/>
              </a:lnSpc>
              <a:spcBef>
                <a:spcPts val="1200"/>
              </a:spcBef>
              <a:buNone/>
              <a:defRPr sz="1600" b="0" i="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Add subtitle (16 pt., first word cap, italics/no bold)</a:t>
            </a:r>
            <a:endParaRPr lang="en-US" dirty="0"/>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Content Placeholder 11"/>
          <p:cNvSpPr>
            <a:spLocks noGrp="1"/>
          </p:cNvSpPr>
          <p:nvPr>
            <p:ph sz="quarter" idx="13" hasCustomPrompt="1"/>
          </p:nvPr>
        </p:nvSpPr>
        <p:spPr>
          <a:xfrm>
            <a:off x="623783" y="4617720"/>
            <a:ext cx="2275992" cy="1234440"/>
          </a:xfrm>
        </p:spPr>
        <p:txBody>
          <a:bodyPr/>
          <a:lstStyle>
            <a:lvl1pPr marL="0" indent="0">
              <a:lnSpc>
                <a:spcPct val="100000"/>
              </a:lnSpc>
              <a:spcBef>
                <a:spcPts val="0"/>
              </a:spcBef>
              <a:buNone/>
              <a:defRPr baseline="0"/>
            </a:lvl1pPr>
          </a:lstStyle>
          <a:p>
            <a:r>
              <a:rPr lang="en-US" dirty="0" smtClean="0"/>
              <a:t>Click to Type name of company or insert logo</a:t>
            </a:r>
            <a:endParaRPr lang="en-US" dirty="0"/>
          </a:p>
        </p:txBody>
      </p:sp>
      <p:sp>
        <p:nvSpPr>
          <p:cNvPr id="14" name="Text Placeholder 13"/>
          <p:cNvSpPr>
            <a:spLocks noGrp="1"/>
          </p:cNvSpPr>
          <p:nvPr>
            <p:ph type="body" sz="quarter" idx="14" hasCustomPrompt="1"/>
          </p:nvPr>
        </p:nvSpPr>
        <p:spPr>
          <a:xfrm>
            <a:off x="623782" y="4206240"/>
            <a:ext cx="2275993" cy="384048"/>
          </a:xfrm>
        </p:spPr>
        <p:txBody>
          <a:bodyPr/>
          <a:lstStyle>
            <a:lvl1pPr marL="0" indent="0">
              <a:lnSpc>
                <a:spcPct val="100000"/>
              </a:lnSpc>
              <a:buNone/>
              <a:defRPr baseline="0"/>
            </a:lvl1pPr>
          </a:lstStyle>
          <a:p>
            <a:pPr lvl="0"/>
            <a:r>
              <a:rPr lang="en-US" dirty="0" smtClean="0"/>
              <a:t>Click to type Presented to:</a:t>
            </a:r>
            <a:endParaRPr lang="en-US" dirty="0"/>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5" hasCustomPrompt="1"/>
          </p:nvPr>
        </p:nvSpPr>
        <p:spPr>
          <a:xfrm>
            <a:off x="3497706" y="4946904"/>
            <a:ext cx="5189094" cy="566928"/>
          </a:xfrm>
        </p:spPr>
        <p:txBody>
          <a:bodyPr/>
          <a:lstStyle>
            <a:lvl1pPr marL="0" indent="0">
              <a:buNone/>
              <a:defRPr>
                <a:solidFill>
                  <a:schemeClr val="tx1"/>
                </a:solidFill>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Click To Add Month And Year (14 pt., Initial Caps, No Bold, No Comma Between Month And Year)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994" y="2021651"/>
            <a:ext cx="1901956" cy="387097"/>
          </a:xfrm>
          <a:prstGeom prst="rect">
            <a:avLst/>
          </a:prstGeom>
        </p:spPr>
      </p:pic>
    </p:spTree>
    <p:extLst>
      <p:ext uri="{BB962C8B-B14F-4D97-AF65-F5344CB8AC3E}">
        <p14:creationId xmlns:p14="http://schemas.microsoft.com/office/powerpoint/2010/main" val="1565168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457200" y="1335024"/>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0" name="Text Placeholder 3"/>
          <p:cNvSpPr>
            <a:spLocks noGrp="1"/>
          </p:cNvSpPr>
          <p:nvPr>
            <p:ph type="body" sz="quarter" idx="30" hasCustomPrompt="1"/>
          </p:nvPr>
        </p:nvSpPr>
        <p:spPr>
          <a:xfrm>
            <a:off x="457200" y="1960735"/>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1" name="Text Placeholder 3"/>
          <p:cNvSpPr>
            <a:spLocks noGrp="1"/>
          </p:cNvSpPr>
          <p:nvPr>
            <p:ph type="body" sz="quarter" idx="31" hasCustomPrompt="1"/>
          </p:nvPr>
        </p:nvSpPr>
        <p:spPr>
          <a:xfrm>
            <a:off x="457200" y="2586446"/>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2" name="Text Placeholder 3"/>
          <p:cNvSpPr>
            <a:spLocks noGrp="1"/>
          </p:cNvSpPr>
          <p:nvPr>
            <p:ph type="body" sz="quarter" idx="32" hasCustomPrompt="1"/>
          </p:nvPr>
        </p:nvSpPr>
        <p:spPr>
          <a:xfrm>
            <a:off x="457200" y="3212157"/>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3" name="Text Placeholder 3"/>
          <p:cNvSpPr>
            <a:spLocks noGrp="1"/>
          </p:cNvSpPr>
          <p:nvPr>
            <p:ph type="body" sz="quarter" idx="33" hasCustomPrompt="1"/>
          </p:nvPr>
        </p:nvSpPr>
        <p:spPr>
          <a:xfrm>
            <a:off x="457200" y="3837868"/>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4" name="Text Placeholder 3"/>
          <p:cNvSpPr>
            <a:spLocks noGrp="1"/>
          </p:cNvSpPr>
          <p:nvPr>
            <p:ph type="body" sz="quarter" idx="34" hasCustomPrompt="1"/>
          </p:nvPr>
        </p:nvSpPr>
        <p:spPr>
          <a:xfrm>
            <a:off x="457200" y="4463579"/>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5" name="Text Placeholder 3"/>
          <p:cNvSpPr>
            <a:spLocks noGrp="1"/>
          </p:cNvSpPr>
          <p:nvPr>
            <p:ph type="body" sz="quarter" idx="35" hasCustomPrompt="1"/>
          </p:nvPr>
        </p:nvSpPr>
        <p:spPr>
          <a:xfrm>
            <a:off x="457200" y="508929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6" name="Text Placeholder 3"/>
          <p:cNvSpPr>
            <a:spLocks noGrp="1"/>
          </p:cNvSpPr>
          <p:nvPr>
            <p:ph type="body" sz="quarter" idx="36" hasCustomPrompt="1"/>
          </p:nvPr>
        </p:nvSpPr>
        <p:spPr>
          <a:xfrm>
            <a:off x="457200" y="571500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8" name="Text Placeholder 3"/>
          <p:cNvSpPr>
            <a:spLocks noGrp="1"/>
          </p:cNvSpPr>
          <p:nvPr>
            <p:ph type="body" sz="quarter" idx="37" hasCustomPrompt="1"/>
          </p:nvPr>
        </p:nvSpPr>
        <p:spPr>
          <a:xfrm>
            <a:off x="457199" y="1335024"/>
            <a:ext cx="8229599" cy="457200"/>
          </a:xfrm>
          <a:noFill/>
          <a:ln>
            <a:solidFill>
              <a:schemeClr val="bg1">
                <a:lumMod val="75000"/>
              </a:schemeClr>
            </a:solidFill>
          </a:ln>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1</a:t>
            </a:r>
            <a:endParaRPr lang="en-US" dirty="0"/>
          </a:p>
        </p:txBody>
      </p:sp>
      <p:sp>
        <p:nvSpPr>
          <p:cNvPr id="5" name="Footer Placeholder 4"/>
          <p:cNvSpPr>
            <a:spLocks noGrp="1"/>
          </p:cNvSpPr>
          <p:nvPr>
            <p:ph type="ftr" sz="quarter" idx="11"/>
          </p:nvPr>
        </p:nvSpPr>
        <p:spPr/>
        <p:txBody>
          <a:bodyPr/>
          <a:lstStyle/>
          <a:p>
            <a:r>
              <a:rPr lang="en-US" dirty="0"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
        <p:nvSpPr>
          <p:cNvPr id="8" name="Text Placeholder 7"/>
          <p:cNvSpPr>
            <a:spLocks noGrp="1"/>
          </p:cNvSpPr>
          <p:nvPr>
            <p:ph type="body" sz="quarter" idx="13" hasCustomPrompt="1"/>
          </p:nvPr>
        </p:nvSpPr>
        <p:spPr>
          <a:xfrm>
            <a:off x="1033272" y="1335024"/>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0" name="Text Placeholder 7"/>
          <p:cNvSpPr>
            <a:spLocks noGrp="1"/>
          </p:cNvSpPr>
          <p:nvPr>
            <p:ph type="body" sz="quarter" idx="15" hasCustomPrompt="1"/>
          </p:nvPr>
        </p:nvSpPr>
        <p:spPr>
          <a:xfrm>
            <a:off x="1033272" y="1960735"/>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2" name="Text Placeholder 7"/>
          <p:cNvSpPr>
            <a:spLocks noGrp="1"/>
          </p:cNvSpPr>
          <p:nvPr>
            <p:ph type="body" sz="quarter" idx="17" hasCustomPrompt="1"/>
          </p:nvPr>
        </p:nvSpPr>
        <p:spPr>
          <a:xfrm>
            <a:off x="1033272" y="2586446"/>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4" name="Text Placeholder 7"/>
          <p:cNvSpPr>
            <a:spLocks noGrp="1"/>
          </p:cNvSpPr>
          <p:nvPr>
            <p:ph type="body" sz="quarter" idx="19" hasCustomPrompt="1"/>
          </p:nvPr>
        </p:nvSpPr>
        <p:spPr>
          <a:xfrm>
            <a:off x="1033272" y="3212157"/>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6" name="Text Placeholder 7"/>
          <p:cNvSpPr>
            <a:spLocks noGrp="1"/>
          </p:cNvSpPr>
          <p:nvPr>
            <p:ph type="body" sz="quarter" idx="21" hasCustomPrompt="1"/>
          </p:nvPr>
        </p:nvSpPr>
        <p:spPr>
          <a:xfrm>
            <a:off x="1033272" y="3837868"/>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8" name="Text Placeholder 7"/>
          <p:cNvSpPr>
            <a:spLocks noGrp="1"/>
          </p:cNvSpPr>
          <p:nvPr>
            <p:ph type="body" sz="quarter" idx="23" hasCustomPrompt="1"/>
          </p:nvPr>
        </p:nvSpPr>
        <p:spPr>
          <a:xfrm>
            <a:off x="1033272" y="4463579"/>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20" name="Text Placeholder 7"/>
          <p:cNvSpPr>
            <a:spLocks noGrp="1"/>
          </p:cNvSpPr>
          <p:nvPr>
            <p:ph type="body" sz="quarter" idx="25" hasCustomPrompt="1"/>
          </p:nvPr>
        </p:nvSpPr>
        <p:spPr>
          <a:xfrm>
            <a:off x="1033272" y="508929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22" name="Text Placeholder 7"/>
          <p:cNvSpPr>
            <a:spLocks noGrp="1"/>
          </p:cNvSpPr>
          <p:nvPr>
            <p:ph type="body" sz="quarter" idx="27" hasCustomPrompt="1"/>
          </p:nvPr>
        </p:nvSpPr>
        <p:spPr>
          <a:xfrm>
            <a:off x="1033272" y="571500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pic>
        <p:nvPicPr>
          <p:cNvPr id="59" name="Picture 5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9300" y="3416300"/>
            <a:ext cx="12700" cy="12700"/>
          </a:xfrm>
          <a:prstGeom prst="rect">
            <a:avLst/>
          </a:prstGeom>
        </p:spPr>
      </p:pic>
      <p:sp>
        <p:nvSpPr>
          <p:cNvPr id="7" name="Title 6"/>
          <p:cNvSpPr>
            <a:spLocks noGrp="1"/>
          </p:cNvSpPr>
          <p:nvPr>
            <p:ph type="title" hasCustomPrompt="1"/>
          </p:nvPr>
        </p:nvSpPr>
        <p:spPr>
          <a:xfrm>
            <a:off x="457200" y="435994"/>
            <a:ext cx="8229600" cy="899030"/>
          </a:xfrm>
        </p:spPr>
        <p:txBody>
          <a:bodyPr/>
          <a:lstStyle/>
          <a:p>
            <a:r>
              <a:rPr lang="en-US" sz="2400" smtClean="0"/>
              <a:t>Agenda/TOC </a:t>
            </a:r>
            <a:r>
              <a:rPr lang="en-US" sz="2400" dirty="0" smtClean="0"/>
              <a:t>Or Divider Page 24 PT, No Bold</a:t>
            </a:r>
            <a:endParaRPr lang="en-US" dirty="0"/>
          </a:p>
        </p:txBody>
      </p:sp>
    </p:spTree>
    <p:extLst>
      <p:ext uri="{BB962C8B-B14F-4D97-AF65-F5344CB8AC3E}">
        <p14:creationId xmlns:p14="http://schemas.microsoft.com/office/powerpoint/2010/main" val="79649078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7" name="Text Placeholder 3"/>
          <p:cNvSpPr>
            <a:spLocks noGrp="1"/>
          </p:cNvSpPr>
          <p:nvPr>
            <p:ph type="body" sz="quarter" idx="29" hasCustomPrompt="1"/>
          </p:nvPr>
        </p:nvSpPr>
        <p:spPr>
          <a:xfrm>
            <a:off x="457200" y="3108960"/>
            <a:ext cx="640080" cy="640080"/>
          </a:xfrm>
          <a:solidFill>
            <a:schemeClr val="accent1"/>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lvl1pPr>
          </a:lstStyle>
          <a:p>
            <a:r>
              <a:rPr lang="en-US" sz="2000" smtClean="0"/>
              <a:t>Divider Page, 20 PT, Initial Caps, No Bold, One Line</a:t>
            </a:r>
            <a:endParaRPr lang="en-US"/>
          </a:p>
        </p:txBody>
      </p:sp>
      <p:sp>
        <p:nvSpPr>
          <p:cNvPr id="4" name="Footer Placeholder 3"/>
          <p:cNvSpPr>
            <a:spLocks noGrp="1"/>
          </p:cNvSpPr>
          <p:nvPr>
            <p:ph type="ftr" sz="quarter" idx="30"/>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5" name="Slide Number Placeholder 4"/>
          <p:cNvSpPr>
            <a:spLocks noGrp="1"/>
          </p:cNvSpPr>
          <p:nvPr>
            <p:ph type="sldNum" sz="quarter" idx="31"/>
          </p:nvPr>
        </p:nvSpPr>
        <p:spPr/>
        <p:txBody>
          <a:body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Tree>
    <p:extLst>
      <p:ext uri="{BB962C8B-B14F-4D97-AF65-F5344CB8AC3E}">
        <p14:creationId xmlns:p14="http://schemas.microsoft.com/office/powerpoint/2010/main" val="13802744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1" y="3108960"/>
            <a:ext cx="1089025" cy="652463"/>
          </a:xfrm>
          <a:solidFill>
            <a:schemeClr val="bg1">
              <a:alpha val="50000"/>
            </a:schemeClr>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bg1"/>
                </a:solidFill>
              </a:defRPr>
            </a:lvl1pPr>
          </a:lstStyle>
          <a:p>
            <a:r>
              <a:rPr lang="en-US" sz="2000" dirty="0" smtClean="0"/>
              <a:t>Divider Page, 20 PT, Initial Caps, No Bold, One Line</a:t>
            </a:r>
            <a:endParaRPr lang="en-US" dirty="0"/>
          </a:p>
        </p:txBody>
      </p:sp>
      <p:sp>
        <p:nvSpPr>
          <p:cNvPr id="5" name="Footer Placeholder 4"/>
          <p:cNvSpPr>
            <a:spLocks noGrp="1"/>
          </p:cNvSpPr>
          <p:nvPr>
            <p:ph type="ftr" sz="quarter" idx="30"/>
          </p:nvPr>
        </p:nvSpPr>
        <p:spPr/>
        <p:txBody>
          <a:bodyPr/>
          <a:lstStyle>
            <a:lvl1pPr>
              <a:defRPr>
                <a:solidFill>
                  <a:schemeClr val="bg1"/>
                </a:solidFill>
              </a:defRPr>
            </a:lvl1pPr>
          </a:lstStyle>
          <a:p>
            <a:r>
              <a:rPr lang="en-US" smtClean="0">
                <a:solidFill>
                  <a:srgbClr val="FFFFFF"/>
                </a:solidFill>
              </a:rPr>
              <a:t>Greenwich Associates</a:t>
            </a:r>
            <a:endParaRPr lang="en-US" dirty="0">
              <a:solidFill>
                <a:srgbClr val="FFFFFF"/>
              </a:solidFill>
            </a:endParaRPr>
          </a:p>
        </p:txBody>
      </p:sp>
      <p:sp>
        <p:nvSpPr>
          <p:cNvPr id="7" name="Slide Number Placeholder 6"/>
          <p:cNvSpPr>
            <a:spLocks noGrp="1"/>
          </p:cNvSpPr>
          <p:nvPr>
            <p:ph type="sldNum" sz="quarter" idx="31"/>
          </p:nvPr>
        </p:nvSpPr>
        <p:spPr/>
        <p:txBody>
          <a:bodyPr/>
          <a:lstStyle>
            <a:lvl1pPr>
              <a:defRPr>
                <a:solidFill>
                  <a:schemeClr val="bg1"/>
                </a:solidFill>
              </a:defRPr>
            </a:lvl1pPr>
          </a:lstStyle>
          <a:p>
            <a:fld id="{CB8259EC-6011-514B-8311-D152FC74DF01}"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5830505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584959"/>
            <a:ext cx="8229600" cy="472744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baseline="0"/>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marL="228600" marR="0" lvl="0" indent="-228600" algn="l" defTabSz="914400" rtl="0" eaLnBrk="1" fontAlgn="auto" latinLnBrk="0" hangingPunct="1">
              <a:lnSpc>
                <a:spcPct val="90000"/>
              </a:lnSpc>
              <a:spcBef>
                <a:spcPts val="1000"/>
              </a:spcBef>
              <a:spcAft>
                <a:spcPts val="0"/>
              </a:spcAft>
              <a:buClrTx/>
              <a:buSzTx/>
              <a:buFont typeface="Arial" charset="0"/>
              <a:buChar char="•"/>
              <a:tabLst/>
              <a:defRPr/>
            </a:pPr>
            <a:r>
              <a:rPr lang="en-US" dirty="0" smtClean="0"/>
              <a:t>First line can be a sentence with bullets or they can be removed. 14 pt. (No smaller than 12 pt., no larger than 16 </a:t>
            </a:r>
            <a:r>
              <a:rPr lang="en-US" dirty="0" err="1" smtClean="0"/>
              <a:t>pt</a:t>
            </a:r>
            <a:r>
              <a:rPr lang="en-US" dirty="0" smtClean="0"/>
              <a:t> text, use formatted bullets</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4" name="Title 3"/>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lang="en-US" b="0" i="0" smtClean="0">
                <a:effectLst/>
              </a:defRPr>
            </a:lvl1pPr>
          </a:lstStyle>
          <a:p>
            <a:r>
              <a:rPr lang="en-US" sz="2400" dirty="0" smtClean="0"/>
              <a:t>Click To Add: Up To 3 Lines, Initial Caps, 24 PT, No Bold, No Blue Subhead, Anchored At Top, Use Body Area Below For Bullets/Charts/Graphs</a:t>
            </a:r>
            <a:endParaRPr lang="en-US" dirty="0"/>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100000"/>
              </a:lnSpc>
              <a:spcBef>
                <a:spcPts val="1000"/>
              </a:spcBef>
              <a:spcAft>
                <a:spcPts val="0"/>
              </a:spcAft>
              <a:buClrTx/>
              <a:buSzTx/>
              <a:buFontTx/>
              <a:buNone/>
              <a:tabLst/>
              <a:defRPr sz="900" baseline="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800" b="0" i="0" u="none" strike="noStrike" kern="1200" cap="none" spc="0" normalizeH="0" baseline="0" noProof="0" dirty="0" smtClean="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extLst>
      <p:ext uri="{BB962C8B-B14F-4D97-AF65-F5344CB8AC3E}">
        <p14:creationId xmlns:p14="http://schemas.microsoft.com/office/powerpoint/2010/main" val="689827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994"/>
            <a:ext cx="8229600" cy="495025"/>
          </a:xfrm>
        </p:spPr>
        <p:txBody>
          <a:bodyPr/>
          <a:lstStyle>
            <a:lvl1pPr>
              <a:defRPr baseline="0"/>
            </a:lvl1pPr>
          </a:lstStyle>
          <a:p>
            <a:r>
              <a:rPr lang="en-US" sz="2400" dirty="0" smtClean="0"/>
              <a:t>Click To Add </a:t>
            </a:r>
            <a:r>
              <a:rPr lang="en-US" dirty="0" smtClean="0"/>
              <a:t>One Line Initial Caps Headline (24 PT)</a:t>
            </a:r>
            <a:endParaRPr lang="en-US" dirty="0"/>
          </a:p>
        </p:txBody>
      </p:sp>
      <p:sp>
        <p:nvSpPr>
          <p:cNvPr id="3" name="Content Placeholder 2"/>
          <p:cNvSpPr>
            <a:spLocks noGrp="1"/>
          </p:cNvSpPr>
          <p:nvPr>
            <p:ph idx="1" hasCustomPrompt="1"/>
          </p:nvPr>
        </p:nvSpPr>
        <p:spPr>
          <a:xfrm>
            <a:off x="457200" y="1756953"/>
            <a:ext cx="8229600" cy="4555453"/>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First line can be a sentence with bullets or they can be removed. 14 pt. (No smaller than 12 pt., no larger than 16 </a:t>
            </a:r>
            <a:r>
              <a:rPr lang="en-US" dirty="0" err="1" smtClean="0"/>
              <a:t>pt</a:t>
            </a:r>
            <a:r>
              <a:rPr lang="en-US" dirty="0" smtClean="0"/>
              <a:t> text, use formatted bullets</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Text Placeholder 6"/>
          <p:cNvSpPr>
            <a:spLocks noGrp="1"/>
          </p:cNvSpPr>
          <p:nvPr>
            <p:ph type="body" sz="quarter" idx="13" hasCustomPrompt="1"/>
          </p:nvPr>
        </p:nvSpPr>
        <p:spPr>
          <a:xfrm>
            <a:off x="457200" y="931020"/>
            <a:ext cx="8229600" cy="825932"/>
          </a:xfrm>
        </p:spPr>
        <p:txBody>
          <a:bodyPr/>
          <a:lstStyle>
            <a:lvl1pPr marL="0" indent="0">
              <a:spcBef>
                <a:spcPts val="0"/>
              </a:spcBef>
              <a:buNone/>
              <a:defRPr sz="1800">
                <a:solidFill>
                  <a:schemeClr val="accent1">
                    <a:lumMod val="75000"/>
                  </a:schemeClr>
                </a:solidFill>
              </a:defRPr>
            </a:lvl1pPr>
            <a:lvl2pPr marL="228600" indent="0">
              <a:buNone/>
              <a:defRPr sz="1800">
                <a:solidFill>
                  <a:schemeClr val="accent1"/>
                </a:solidFill>
              </a:defRPr>
            </a:lvl2pPr>
            <a:lvl3pPr marL="457200" indent="0">
              <a:buNone/>
              <a:defRPr sz="1800">
                <a:solidFill>
                  <a:schemeClr val="accent1"/>
                </a:solidFill>
              </a:defRPr>
            </a:lvl3pPr>
            <a:lvl4pPr marL="457200" indent="0">
              <a:buNone/>
              <a:defRPr sz="1800">
                <a:solidFill>
                  <a:schemeClr val="accent1"/>
                </a:solidFill>
              </a:defRPr>
            </a:lvl4pPr>
            <a:lvl5pPr marL="457200" indent="0">
              <a:buNone/>
              <a:defRPr sz="1800">
                <a:solidFill>
                  <a:schemeClr val="accent1"/>
                </a:solidFill>
              </a:defRPr>
            </a:lvl5pPr>
          </a:lstStyle>
          <a:p>
            <a:pPr lvl="0"/>
            <a:r>
              <a:rPr lang="en-US" dirty="0" smtClean="0"/>
              <a:t>Click to add up to three lines of subtext/descriptor with no period at the end </a:t>
            </a:r>
            <a:br>
              <a:rPr lang="en-US" dirty="0" smtClean="0"/>
            </a:br>
            <a:r>
              <a:rPr lang="en-US" dirty="0" smtClean="0"/>
              <a:t>(18 pt. with blue color – 53 r, 101 g, 128 b)</a:t>
            </a:r>
            <a:endParaRPr lang="en-US" dirty="0"/>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90000"/>
              </a:lnSpc>
              <a:spcBef>
                <a:spcPts val="1000"/>
              </a:spcBef>
              <a:spcAft>
                <a:spcPts val="0"/>
              </a:spcAft>
              <a:buClrTx/>
              <a:buSzTx/>
              <a:buFontTx/>
              <a:buNone/>
              <a:tabLst/>
              <a:defRPr sz="90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800" b="0" i="0" u="none" strike="noStrike" kern="1200" cap="none" spc="0" normalizeH="0" baseline="0" noProof="0" dirty="0" smtClean="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extLst>
      <p:ext uri="{BB962C8B-B14F-4D97-AF65-F5344CB8AC3E}">
        <p14:creationId xmlns:p14="http://schemas.microsoft.com/office/powerpoint/2010/main" val="5461156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457200" y="1335024"/>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0" name="Text Placeholder 3"/>
          <p:cNvSpPr>
            <a:spLocks noGrp="1"/>
          </p:cNvSpPr>
          <p:nvPr>
            <p:ph type="body" sz="quarter" idx="30" hasCustomPrompt="1"/>
          </p:nvPr>
        </p:nvSpPr>
        <p:spPr>
          <a:xfrm>
            <a:off x="457200" y="1960735"/>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1" name="Text Placeholder 3"/>
          <p:cNvSpPr>
            <a:spLocks noGrp="1"/>
          </p:cNvSpPr>
          <p:nvPr>
            <p:ph type="body" sz="quarter" idx="31" hasCustomPrompt="1"/>
          </p:nvPr>
        </p:nvSpPr>
        <p:spPr>
          <a:xfrm>
            <a:off x="457200" y="2586446"/>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2" name="Text Placeholder 3"/>
          <p:cNvSpPr>
            <a:spLocks noGrp="1"/>
          </p:cNvSpPr>
          <p:nvPr>
            <p:ph type="body" sz="quarter" idx="32" hasCustomPrompt="1"/>
          </p:nvPr>
        </p:nvSpPr>
        <p:spPr>
          <a:xfrm>
            <a:off x="457200" y="3212157"/>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3" name="Text Placeholder 3"/>
          <p:cNvSpPr>
            <a:spLocks noGrp="1"/>
          </p:cNvSpPr>
          <p:nvPr>
            <p:ph type="body" sz="quarter" idx="33" hasCustomPrompt="1"/>
          </p:nvPr>
        </p:nvSpPr>
        <p:spPr>
          <a:xfrm>
            <a:off x="457200" y="3837868"/>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4" name="Text Placeholder 3"/>
          <p:cNvSpPr>
            <a:spLocks noGrp="1"/>
          </p:cNvSpPr>
          <p:nvPr>
            <p:ph type="body" sz="quarter" idx="34" hasCustomPrompt="1"/>
          </p:nvPr>
        </p:nvSpPr>
        <p:spPr>
          <a:xfrm>
            <a:off x="457200" y="4463579"/>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5" name="Text Placeholder 3"/>
          <p:cNvSpPr>
            <a:spLocks noGrp="1"/>
          </p:cNvSpPr>
          <p:nvPr>
            <p:ph type="body" sz="quarter" idx="35" hasCustomPrompt="1"/>
          </p:nvPr>
        </p:nvSpPr>
        <p:spPr>
          <a:xfrm>
            <a:off x="457200" y="508929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6" name="Text Placeholder 3"/>
          <p:cNvSpPr>
            <a:spLocks noGrp="1"/>
          </p:cNvSpPr>
          <p:nvPr>
            <p:ph type="body" sz="quarter" idx="36" hasCustomPrompt="1"/>
          </p:nvPr>
        </p:nvSpPr>
        <p:spPr>
          <a:xfrm>
            <a:off x="457200" y="571500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48" name="Text Placeholder 3"/>
          <p:cNvSpPr>
            <a:spLocks noGrp="1"/>
          </p:cNvSpPr>
          <p:nvPr>
            <p:ph type="body" sz="quarter" idx="37" hasCustomPrompt="1"/>
          </p:nvPr>
        </p:nvSpPr>
        <p:spPr>
          <a:xfrm>
            <a:off x="457199" y="1335024"/>
            <a:ext cx="8229599" cy="457200"/>
          </a:xfrm>
          <a:noFill/>
          <a:ln>
            <a:solidFill>
              <a:schemeClr val="bg1">
                <a:lumMod val="75000"/>
              </a:schemeClr>
            </a:solidFill>
          </a:ln>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1</a:t>
            </a:r>
          </a:p>
        </p:txBody>
      </p:sp>
      <p:sp>
        <p:nvSpPr>
          <p:cNvPr id="5" name="Footer Placeholder 4"/>
          <p:cNvSpPr>
            <a:spLocks noGrp="1"/>
          </p:cNvSpPr>
          <p:nvPr>
            <p:ph type="ftr" sz="quarter" idx="11"/>
          </p:nvPr>
        </p:nvSpPr>
        <p:spPr/>
        <p:txBody>
          <a:bodyPr/>
          <a:lstStyle/>
          <a:p>
            <a:r>
              <a:rPr lang="en-US" dirty="0"/>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dirty="0"/>
          </a:p>
        </p:txBody>
      </p:sp>
      <p:sp>
        <p:nvSpPr>
          <p:cNvPr id="8" name="Text Placeholder 7"/>
          <p:cNvSpPr>
            <a:spLocks noGrp="1"/>
          </p:cNvSpPr>
          <p:nvPr>
            <p:ph type="body" sz="quarter" idx="13" hasCustomPrompt="1"/>
          </p:nvPr>
        </p:nvSpPr>
        <p:spPr>
          <a:xfrm>
            <a:off x="1033272" y="1335024"/>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10" name="Text Placeholder 7"/>
          <p:cNvSpPr>
            <a:spLocks noGrp="1"/>
          </p:cNvSpPr>
          <p:nvPr>
            <p:ph type="body" sz="quarter" idx="15" hasCustomPrompt="1"/>
          </p:nvPr>
        </p:nvSpPr>
        <p:spPr>
          <a:xfrm>
            <a:off x="1033272" y="1960735"/>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12" name="Text Placeholder 7"/>
          <p:cNvSpPr>
            <a:spLocks noGrp="1"/>
          </p:cNvSpPr>
          <p:nvPr>
            <p:ph type="body" sz="quarter" idx="17" hasCustomPrompt="1"/>
          </p:nvPr>
        </p:nvSpPr>
        <p:spPr>
          <a:xfrm>
            <a:off x="1033272" y="2586446"/>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14" name="Text Placeholder 7"/>
          <p:cNvSpPr>
            <a:spLocks noGrp="1"/>
          </p:cNvSpPr>
          <p:nvPr>
            <p:ph type="body" sz="quarter" idx="19" hasCustomPrompt="1"/>
          </p:nvPr>
        </p:nvSpPr>
        <p:spPr>
          <a:xfrm>
            <a:off x="1033272" y="3212157"/>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16" name="Text Placeholder 7"/>
          <p:cNvSpPr>
            <a:spLocks noGrp="1"/>
          </p:cNvSpPr>
          <p:nvPr>
            <p:ph type="body" sz="quarter" idx="21" hasCustomPrompt="1"/>
          </p:nvPr>
        </p:nvSpPr>
        <p:spPr>
          <a:xfrm>
            <a:off x="1033272" y="3837868"/>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18" name="Text Placeholder 7"/>
          <p:cNvSpPr>
            <a:spLocks noGrp="1"/>
          </p:cNvSpPr>
          <p:nvPr>
            <p:ph type="body" sz="quarter" idx="23" hasCustomPrompt="1"/>
          </p:nvPr>
        </p:nvSpPr>
        <p:spPr>
          <a:xfrm>
            <a:off x="1033272" y="4463579"/>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20" name="Text Placeholder 7"/>
          <p:cNvSpPr>
            <a:spLocks noGrp="1"/>
          </p:cNvSpPr>
          <p:nvPr>
            <p:ph type="body" sz="quarter" idx="25" hasCustomPrompt="1"/>
          </p:nvPr>
        </p:nvSpPr>
        <p:spPr>
          <a:xfrm>
            <a:off x="1033272" y="508929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sp>
        <p:nvSpPr>
          <p:cNvPr id="22" name="Text Placeholder 7"/>
          <p:cNvSpPr>
            <a:spLocks noGrp="1"/>
          </p:cNvSpPr>
          <p:nvPr>
            <p:ph type="body" sz="quarter" idx="27" hasCustomPrompt="1"/>
          </p:nvPr>
        </p:nvSpPr>
        <p:spPr>
          <a:xfrm>
            <a:off x="1033272" y="571500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a:t>Add Section Title, 14 </a:t>
            </a:r>
            <a:r>
              <a:rPr lang="en-US" dirty="0" err="1"/>
              <a:t>pt</a:t>
            </a:r>
            <a:r>
              <a:rPr lang="en-US" dirty="0"/>
              <a:t> Initial Caps (Delete Unused Squares And Text Boxes)</a:t>
            </a:r>
          </a:p>
        </p:txBody>
      </p:sp>
      <p:pic>
        <p:nvPicPr>
          <p:cNvPr id="59" name="Picture 5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9300" y="3416300"/>
            <a:ext cx="12700" cy="12700"/>
          </a:xfrm>
          <a:prstGeom prst="rect">
            <a:avLst/>
          </a:prstGeom>
        </p:spPr>
      </p:pic>
      <p:sp>
        <p:nvSpPr>
          <p:cNvPr id="7" name="Title 6"/>
          <p:cNvSpPr>
            <a:spLocks noGrp="1"/>
          </p:cNvSpPr>
          <p:nvPr>
            <p:ph type="title" hasCustomPrompt="1"/>
          </p:nvPr>
        </p:nvSpPr>
        <p:spPr>
          <a:xfrm>
            <a:off x="457200" y="435994"/>
            <a:ext cx="8229600" cy="899030"/>
          </a:xfrm>
        </p:spPr>
        <p:txBody>
          <a:bodyPr/>
          <a:lstStyle/>
          <a:p>
            <a:r>
              <a:rPr lang="en-US" sz="2400"/>
              <a:t>Agenda/TOC </a:t>
            </a:r>
            <a:r>
              <a:rPr lang="en-US" sz="2400" dirty="0"/>
              <a:t>Or Divider Page 24 PT, No Bold</a:t>
            </a:r>
            <a:endParaRPr lang="en-US" dirty="0"/>
          </a:p>
        </p:txBody>
      </p:sp>
    </p:spTree>
    <p:extLst>
      <p:ext uri="{BB962C8B-B14F-4D97-AF65-F5344CB8AC3E}">
        <p14:creationId xmlns:p14="http://schemas.microsoft.com/office/powerpoint/2010/main" val="1274301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Text Placeholder 4"/>
          <p:cNvSpPr>
            <a:spLocks noGrp="1"/>
          </p:cNvSpPr>
          <p:nvPr>
            <p:ph type="body" sz="quarter" idx="3" hasCustomPrompt="1"/>
          </p:nvPr>
        </p:nvSpPr>
        <p:spPr>
          <a:xfrm>
            <a:off x="4629150" y="1656013"/>
            <a:ext cx="4057650"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8" name="Footer Placeholder 7"/>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9" name="Slide Number Placeholder 8"/>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Text Placeholder 4"/>
          <p:cNvSpPr>
            <a:spLocks noGrp="1"/>
          </p:cNvSpPr>
          <p:nvPr>
            <p:ph type="body" sz="quarter" idx="13" hasCustomPrompt="1"/>
          </p:nvPr>
        </p:nvSpPr>
        <p:spPr>
          <a:xfrm>
            <a:off x="457201" y="1656013"/>
            <a:ext cx="4040982"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smtClean="0"/>
              <a:t>Click To Add One Line Initial Caps Headline (24 PT)</a:t>
            </a:r>
            <a:endParaRPr lang="en-US" dirty="0"/>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up to two lines of subtext/descriptor with no period at the end </a:t>
            </a:r>
            <a:br>
              <a:rPr lang="en-US" dirty="0" smtClean="0"/>
            </a:br>
            <a:r>
              <a:rPr lang="en-US" dirty="0" smtClean="0"/>
              <a:t>(18 pt. with blue color – 53 r, 101 g, 128 b)</a:t>
            </a:r>
            <a:endParaRPr lang="en-US" dirty="0"/>
          </a:p>
        </p:txBody>
      </p:sp>
    </p:spTree>
    <p:extLst>
      <p:ext uri="{BB962C8B-B14F-4D97-AF65-F5344CB8AC3E}">
        <p14:creationId xmlns:p14="http://schemas.microsoft.com/office/powerpoint/2010/main" val="198977802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8" name="Footer Placeholder 7"/>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9" name="Slide Number Placeholder 8"/>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Text Placeholder 4"/>
          <p:cNvSpPr>
            <a:spLocks noGrp="1"/>
          </p:cNvSpPr>
          <p:nvPr>
            <p:ph type="body" sz="quarter" idx="13" hasCustomPrompt="1"/>
          </p:nvPr>
        </p:nvSpPr>
        <p:spPr>
          <a:xfrm>
            <a:off x="457200" y="1656013"/>
            <a:ext cx="8229599"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smtClean="0"/>
              <a:t>Click To Add One Line Initial Caps Headline (24 PT)</a:t>
            </a:r>
            <a:endParaRPr lang="en-US" dirty="0"/>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up to two lines of subtext/descriptor with no period at the end </a:t>
            </a:r>
            <a:br>
              <a:rPr lang="en-US" dirty="0" smtClean="0"/>
            </a:br>
            <a:r>
              <a:rPr lang="en-US" dirty="0" smtClean="0"/>
              <a:t>(18 pt. with blue color – 53 r, 101 g, 128 b)</a:t>
            </a:r>
            <a:endParaRPr lang="en-US" dirty="0"/>
          </a:p>
        </p:txBody>
      </p:sp>
    </p:spTree>
    <p:extLst>
      <p:ext uri="{BB962C8B-B14F-4D97-AF65-F5344CB8AC3E}">
        <p14:creationId xmlns:p14="http://schemas.microsoft.com/office/powerpoint/2010/main" val="65032982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642946" y="1274417"/>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Picture Placeholder 6"/>
          <p:cNvSpPr>
            <a:spLocks noGrp="1"/>
          </p:cNvSpPr>
          <p:nvPr>
            <p:ph type="pic" sz="quarter" idx="13"/>
          </p:nvPr>
        </p:nvSpPr>
        <p:spPr>
          <a:xfrm>
            <a:off x="457201" y="1280160"/>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9" name="Picture Placeholder 6"/>
          <p:cNvSpPr>
            <a:spLocks noGrp="1"/>
          </p:cNvSpPr>
          <p:nvPr>
            <p:ph type="pic" sz="quarter" idx="14"/>
          </p:nvPr>
        </p:nvSpPr>
        <p:spPr>
          <a:xfrm>
            <a:off x="457201" y="2566267"/>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10" name="Picture Placeholder 6"/>
          <p:cNvSpPr>
            <a:spLocks noGrp="1"/>
          </p:cNvSpPr>
          <p:nvPr>
            <p:ph type="pic" sz="quarter" idx="15"/>
          </p:nvPr>
        </p:nvSpPr>
        <p:spPr>
          <a:xfrm>
            <a:off x="457201" y="3852374"/>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11" name="Picture Placeholder 6"/>
          <p:cNvSpPr>
            <a:spLocks noGrp="1"/>
          </p:cNvSpPr>
          <p:nvPr>
            <p:ph type="pic" sz="quarter" idx="16"/>
          </p:nvPr>
        </p:nvSpPr>
        <p:spPr>
          <a:xfrm>
            <a:off x="457201" y="5138482"/>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smtClean="0"/>
              <a:t>Profile Page, 1 Line Headline, 24 PT, No Bold</a:t>
            </a:r>
          </a:p>
        </p:txBody>
      </p:sp>
      <p:sp>
        <p:nvSpPr>
          <p:cNvPr id="19" name="Text Placeholder 7"/>
          <p:cNvSpPr>
            <a:spLocks noGrp="1"/>
          </p:cNvSpPr>
          <p:nvPr>
            <p:ph type="body" sz="quarter" idx="21" hasCustomPrompt="1"/>
          </p:nvPr>
        </p:nvSpPr>
        <p:spPr>
          <a:xfrm>
            <a:off x="1642946" y="2570092"/>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20" name="Text Placeholder 7"/>
          <p:cNvSpPr>
            <a:spLocks noGrp="1"/>
          </p:cNvSpPr>
          <p:nvPr>
            <p:ph type="body" sz="quarter" idx="22" hasCustomPrompt="1"/>
          </p:nvPr>
        </p:nvSpPr>
        <p:spPr>
          <a:xfrm>
            <a:off x="1642946" y="3847915"/>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21" name="Text Placeholder 7"/>
          <p:cNvSpPr>
            <a:spLocks noGrp="1"/>
          </p:cNvSpPr>
          <p:nvPr>
            <p:ph type="body" sz="quarter" idx="23" hasCustomPrompt="1"/>
          </p:nvPr>
        </p:nvSpPr>
        <p:spPr>
          <a:xfrm>
            <a:off x="1642946" y="5138482"/>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Tree>
    <p:extLst>
      <p:ext uri="{BB962C8B-B14F-4D97-AF65-F5344CB8AC3E}">
        <p14:creationId xmlns:p14="http://schemas.microsoft.com/office/powerpoint/2010/main" val="277417998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315390" y="1280161"/>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Picture Placeholder 6"/>
          <p:cNvSpPr>
            <a:spLocks noGrp="1"/>
          </p:cNvSpPr>
          <p:nvPr>
            <p:ph type="pic" sz="quarter" idx="13"/>
          </p:nvPr>
        </p:nvSpPr>
        <p:spPr>
          <a:xfrm>
            <a:off x="457200" y="1280161"/>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smtClean="0"/>
              <a:t>Profile Page, 1 Line Headline, 24 PT, No Bold</a:t>
            </a:r>
          </a:p>
        </p:txBody>
      </p:sp>
      <p:sp>
        <p:nvSpPr>
          <p:cNvPr id="46" name="Text Placeholder 7"/>
          <p:cNvSpPr>
            <a:spLocks noGrp="1"/>
          </p:cNvSpPr>
          <p:nvPr>
            <p:ph type="body" sz="quarter" idx="21" hasCustomPrompt="1"/>
          </p:nvPr>
        </p:nvSpPr>
        <p:spPr>
          <a:xfrm>
            <a:off x="1315390" y="2109320"/>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47" name="Picture Placeholder 6"/>
          <p:cNvSpPr>
            <a:spLocks noGrp="1"/>
          </p:cNvSpPr>
          <p:nvPr>
            <p:ph type="pic" sz="quarter" idx="22"/>
          </p:nvPr>
        </p:nvSpPr>
        <p:spPr>
          <a:xfrm>
            <a:off x="457200" y="2109320"/>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8" name="Text Placeholder 7"/>
          <p:cNvSpPr>
            <a:spLocks noGrp="1"/>
          </p:cNvSpPr>
          <p:nvPr>
            <p:ph type="body" sz="quarter" idx="23" hasCustomPrompt="1"/>
          </p:nvPr>
        </p:nvSpPr>
        <p:spPr>
          <a:xfrm>
            <a:off x="1315390" y="2938479"/>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49" name="Picture Placeholder 6"/>
          <p:cNvSpPr>
            <a:spLocks noGrp="1"/>
          </p:cNvSpPr>
          <p:nvPr>
            <p:ph type="pic" sz="quarter" idx="24"/>
          </p:nvPr>
        </p:nvSpPr>
        <p:spPr>
          <a:xfrm>
            <a:off x="457200" y="2938479"/>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0" name="Text Placeholder 7"/>
          <p:cNvSpPr>
            <a:spLocks noGrp="1"/>
          </p:cNvSpPr>
          <p:nvPr>
            <p:ph type="body" sz="quarter" idx="25" hasCustomPrompt="1"/>
          </p:nvPr>
        </p:nvSpPr>
        <p:spPr>
          <a:xfrm>
            <a:off x="1315390" y="3767638"/>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1" name="Picture Placeholder 6"/>
          <p:cNvSpPr>
            <a:spLocks noGrp="1"/>
          </p:cNvSpPr>
          <p:nvPr>
            <p:ph type="pic" sz="quarter" idx="26"/>
          </p:nvPr>
        </p:nvSpPr>
        <p:spPr>
          <a:xfrm>
            <a:off x="457200" y="3767638"/>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2" name="Text Placeholder 7"/>
          <p:cNvSpPr>
            <a:spLocks noGrp="1"/>
          </p:cNvSpPr>
          <p:nvPr>
            <p:ph type="body" sz="quarter" idx="27" hasCustomPrompt="1"/>
          </p:nvPr>
        </p:nvSpPr>
        <p:spPr>
          <a:xfrm>
            <a:off x="1315390" y="4596797"/>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3" name="Picture Placeholder 6"/>
          <p:cNvSpPr>
            <a:spLocks noGrp="1"/>
          </p:cNvSpPr>
          <p:nvPr>
            <p:ph type="pic" sz="quarter" idx="28"/>
          </p:nvPr>
        </p:nvSpPr>
        <p:spPr>
          <a:xfrm>
            <a:off x="457200" y="4596797"/>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4" name="Text Placeholder 7"/>
          <p:cNvSpPr>
            <a:spLocks noGrp="1"/>
          </p:cNvSpPr>
          <p:nvPr>
            <p:ph type="body" sz="quarter" idx="29" hasCustomPrompt="1"/>
          </p:nvPr>
        </p:nvSpPr>
        <p:spPr>
          <a:xfrm>
            <a:off x="1315390" y="5425956"/>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5" name="Picture Placeholder 6"/>
          <p:cNvSpPr>
            <a:spLocks noGrp="1"/>
          </p:cNvSpPr>
          <p:nvPr>
            <p:ph type="pic" sz="quarter" idx="30"/>
          </p:nvPr>
        </p:nvSpPr>
        <p:spPr>
          <a:xfrm>
            <a:off x="457200" y="5425956"/>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Tree>
    <p:extLst>
      <p:ext uri="{BB962C8B-B14F-4D97-AF65-F5344CB8AC3E}">
        <p14:creationId xmlns:p14="http://schemas.microsoft.com/office/powerpoint/2010/main" val="6744046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2010458"/>
            <a:ext cx="5189537" cy="3503374"/>
          </a:xfrm>
        </p:spPr>
        <p:txBody>
          <a:bodyPr/>
          <a:lstStyle>
            <a:lvl1pPr marL="0" marR="0" indent="0" algn="l" defTabSz="914400" rtl="0" eaLnBrk="1" fontAlgn="auto" latinLnBrk="0" hangingPunct="1">
              <a:lnSpc>
                <a:spcPct val="90000"/>
              </a:lnSpc>
              <a:spcBef>
                <a:spcPts val="600"/>
              </a:spcBef>
              <a:spcAft>
                <a:spcPts val="0"/>
              </a:spcAft>
              <a:buClrTx/>
              <a:buSzTx/>
              <a:buFont typeface="Arial" charset="0"/>
              <a:buNone/>
              <a:tabLst/>
              <a:defRPr/>
            </a:lvl1pPr>
            <a:lvl2pPr marL="228600" indent="0">
              <a:buNone/>
              <a:defRPr/>
            </a:lvl2pPr>
            <a:lvl3pPr marL="457200" indent="0">
              <a:buNone/>
              <a:defRPr/>
            </a:lvl3pPr>
            <a:lvl4pPr marL="457200" indent="0">
              <a:buNone/>
              <a:defRPr/>
            </a:lvl4pPr>
            <a:lvl5pPr marL="457200" indent="0">
              <a:buNone/>
              <a:defRPr/>
            </a:lvl5pPr>
          </a:lstStyle>
          <a:p>
            <a:r>
              <a:rPr lang="en-US" dirty="0" smtClean="0"/>
              <a:t>Name</a:t>
            </a:r>
            <a:br>
              <a:rPr lang="en-US" dirty="0" smtClean="0"/>
            </a:br>
            <a:r>
              <a:rPr lang="en-US" dirty="0" smtClean="0"/>
              <a:t>Title</a:t>
            </a:r>
            <a:br>
              <a:rPr lang="en-US" dirty="0" smtClean="0"/>
            </a:br>
            <a:r>
              <a:rPr lang="en-US" dirty="0" smtClean="0"/>
              <a:t>Greenwich Associates</a:t>
            </a:r>
            <a:br>
              <a:rPr lang="en-US" dirty="0" smtClean="0"/>
            </a:br>
            <a:r>
              <a:rPr lang="en-US" dirty="0" smtClean="0"/>
              <a:t/>
            </a:r>
            <a:br>
              <a:rPr lang="en-US" dirty="0" smtClean="0"/>
            </a:br>
            <a:r>
              <a:rPr lang="en-US" dirty="0" smtClean="0"/>
              <a:t>Direct: +1 203.xxx.xxxx</a:t>
            </a:r>
            <a:br>
              <a:rPr lang="en-US" dirty="0" smtClean="0"/>
            </a:br>
            <a:r>
              <a:rPr lang="en-US" dirty="0" smtClean="0"/>
              <a:t>Email:</a:t>
            </a:r>
            <a:br>
              <a:rPr lang="en-US" dirty="0" smtClean="0"/>
            </a:br>
            <a:r>
              <a:rPr lang="en-US" dirty="0" smtClean="0"/>
              <a:t/>
            </a:r>
            <a:br>
              <a:rPr lang="en-US" dirty="0" smtClean="0"/>
            </a:br>
            <a:r>
              <a:rPr lang="en-US" dirty="0" err="1" smtClean="0"/>
              <a:t>greenwich.com</a:t>
            </a:r>
            <a:endParaRPr lang="en-US" dirty="0"/>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algn="ctr">
              <a:spcBef>
                <a:spcPts val="1000"/>
              </a:spcBef>
              <a:defRPr/>
            </a:pPr>
            <a:r>
              <a:rPr lang="en-US" sz="900" dirty="0" smtClean="0">
                <a:solidFill>
                  <a:srgbClr val="404040"/>
                </a:solidFill>
                <a:cs typeface="Arial" panose="020B0604020202020204" pitchFamily="34" charset="0"/>
              </a:rPr>
              <a:t>Stamford | London | Singapore | Tokyo | Pleasanton, CA</a:t>
            </a: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a:lnSpc>
                <a:spcPct val="90000"/>
              </a:lnSpc>
              <a:spcBef>
                <a:spcPts val="1000"/>
              </a:spcBef>
              <a:buFont typeface="Arial" charset="0"/>
              <a:buNone/>
              <a:defRPr/>
            </a:pPr>
            <a:r>
              <a:rPr lang="en-US" sz="2400" dirty="0" smtClean="0">
                <a:solidFill>
                  <a:srgbClr val="404040"/>
                </a:solidFill>
              </a:rPr>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a:spcBef>
                <a:spcPts val="1000"/>
              </a:spcBef>
              <a:defRPr/>
            </a:pPr>
            <a:r>
              <a:rPr lang="en-US" sz="650" dirty="0" smtClean="0">
                <a:solidFill>
                  <a:srgbClr val="404040"/>
                </a:solidFill>
                <a:cs typeface="Arial" panose="020B0604020202020204" pitchFamily="34" charset="0"/>
              </a:rPr>
              <a:t>© 2019 Greenwich Associates, LLC.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Competitive Challenges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Quality Index</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ACCESS</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Greenwich AIM</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and Greenwich Reports</a:t>
            </a:r>
            <a:r>
              <a:rPr lang="en-US" sz="650" baseline="30000" dirty="0" smtClean="0">
                <a:solidFill>
                  <a:srgbClr val="404040"/>
                </a:solidFill>
                <a:cs typeface="Arial" panose="020B0604020202020204" pitchFamily="34" charset="0"/>
              </a:rPr>
              <a:t>®</a:t>
            </a:r>
            <a:r>
              <a:rPr lang="en-US" sz="650" i="1" dirty="0" smtClean="0">
                <a:solidFill>
                  <a:srgbClr val="404040"/>
                </a:solidFill>
                <a:cs typeface="Arial" panose="020B0604020202020204" pitchFamily="34" charset="0"/>
              </a:rPr>
              <a:t> </a:t>
            </a:r>
            <a:r>
              <a:rPr lang="en-US" sz="650" dirty="0" smtClean="0">
                <a:solidFill>
                  <a:srgbClr val="404040"/>
                </a:solidFill>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810" y="2029743"/>
            <a:ext cx="1901956" cy="387097"/>
          </a:xfrm>
          <a:prstGeom prst="rect">
            <a:avLst/>
          </a:prstGeom>
        </p:spPr>
      </p:pic>
    </p:spTree>
    <p:extLst>
      <p:ext uri="{BB962C8B-B14F-4D97-AF65-F5344CB8AC3E}">
        <p14:creationId xmlns:p14="http://schemas.microsoft.com/office/powerpoint/2010/main" val="131255697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1517904"/>
            <a:ext cx="5189537" cy="3995928"/>
          </a:xfrm>
        </p:spPr>
        <p:txBody>
          <a:bodyPr/>
          <a:lstStyle>
            <a:lvl1pPr marL="0" marR="0" indent="0" algn="l" defTabSz="914400" rtl="0" eaLnBrk="1" fontAlgn="auto" latinLnBrk="0" hangingPunct="1">
              <a:lnSpc>
                <a:spcPct val="90000"/>
              </a:lnSpc>
              <a:spcBef>
                <a:spcPts val="400"/>
              </a:spcBef>
              <a:spcAft>
                <a:spcPts val="0"/>
              </a:spcAft>
              <a:buClrTx/>
              <a:buSzTx/>
              <a:buFont typeface="Arial" charset="0"/>
              <a:buNone/>
              <a:tabLst/>
              <a:defRPr sz="1200"/>
            </a:lvl1pPr>
            <a:lvl2pPr marL="228600" indent="0">
              <a:buNone/>
              <a:defRPr/>
            </a:lvl2pPr>
            <a:lvl3pPr marL="457200" indent="0">
              <a:buNone/>
              <a:defRPr/>
            </a:lvl3pPr>
            <a:lvl4pPr marL="457200" indent="0">
              <a:buNone/>
              <a:defRPr/>
            </a:lvl4pPr>
            <a:lvl5pPr marL="457200" indent="0">
              <a:buNone/>
              <a:defRPr/>
            </a:lvl5pPr>
          </a:lstStyle>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a:p>
            <a:endParaRPr lang="en-US" dirty="0" smtClean="0"/>
          </a:p>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a:p>
            <a:endParaRPr lang="en-US" dirty="0" smtClean="0"/>
          </a:p>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algn="ctr">
              <a:spcBef>
                <a:spcPts val="1000"/>
              </a:spcBef>
              <a:defRPr/>
            </a:pPr>
            <a:r>
              <a:rPr lang="en-US" sz="900" dirty="0" smtClean="0">
                <a:solidFill>
                  <a:srgbClr val="404040"/>
                </a:solidFill>
                <a:cs typeface="Arial" panose="020B0604020202020204" pitchFamily="34" charset="0"/>
              </a:rPr>
              <a:t>Stamford | London | Singapore | Tokyo </a:t>
            </a:r>
            <a:r>
              <a:rPr lang="en-US" sz="900" smtClean="0">
                <a:solidFill>
                  <a:srgbClr val="404040"/>
                </a:solidFill>
                <a:cs typeface="Arial" panose="020B0604020202020204" pitchFamily="34" charset="0"/>
              </a:rPr>
              <a:t>| Pleasanton</a:t>
            </a:r>
            <a:r>
              <a:rPr lang="en-US" sz="900" dirty="0" smtClean="0">
                <a:solidFill>
                  <a:srgbClr val="404040"/>
                </a:solidFill>
                <a:cs typeface="Arial" panose="020B0604020202020204" pitchFamily="34" charset="0"/>
              </a:rPr>
              <a:t>, CA</a:t>
            </a: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a:lnSpc>
                <a:spcPct val="90000"/>
              </a:lnSpc>
              <a:spcBef>
                <a:spcPts val="1000"/>
              </a:spcBef>
              <a:buFont typeface="Arial" charset="0"/>
              <a:buNone/>
              <a:defRPr/>
            </a:pPr>
            <a:r>
              <a:rPr lang="en-US" sz="2400" dirty="0" smtClean="0">
                <a:solidFill>
                  <a:srgbClr val="404040"/>
                </a:solidFill>
              </a:rPr>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a:spcBef>
                <a:spcPts val="1000"/>
              </a:spcBef>
              <a:defRPr/>
            </a:pPr>
            <a:r>
              <a:rPr lang="en-US" sz="650" dirty="0" smtClean="0">
                <a:solidFill>
                  <a:srgbClr val="404040"/>
                </a:solidFill>
                <a:cs typeface="Arial" panose="020B0604020202020204" pitchFamily="34" charset="0"/>
              </a:rPr>
              <a:t>© 2019 Greenwich Associates, LLC.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Competitive Challenges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Quality Index</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ACCESS</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Greenwich AIM</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and Greenwich Reports</a:t>
            </a:r>
            <a:r>
              <a:rPr lang="en-US" sz="650" baseline="30000" dirty="0" smtClean="0">
                <a:solidFill>
                  <a:srgbClr val="404040"/>
                </a:solidFill>
                <a:cs typeface="Arial" panose="020B0604020202020204" pitchFamily="34" charset="0"/>
              </a:rPr>
              <a:t>®</a:t>
            </a:r>
            <a:r>
              <a:rPr lang="en-US" sz="650" i="1" dirty="0" smtClean="0">
                <a:solidFill>
                  <a:srgbClr val="404040"/>
                </a:solidFill>
                <a:cs typeface="Arial" panose="020B0604020202020204" pitchFamily="34" charset="0"/>
              </a:rPr>
              <a:t> </a:t>
            </a:r>
            <a:r>
              <a:rPr lang="en-US" sz="650" dirty="0" smtClean="0">
                <a:solidFill>
                  <a:srgbClr val="404040"/>
                </a:solidFill>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810" y="2029743"/>
            <a:ext cx="1901956" cy="387097"/>
          </a:xfrm>
          <a:prstGeom prst="rect">
            <a:avLst/>
          </a:prstGeom>
        </p:spPr>
      </p:pic>
    </p:spTree>
    <p:extLst>
      <p:ext uri="{BB962C8B-B14F-4D97-AF65-F5344CB8AC3E}">
        <p14:creationId xmlns:p14="http://schemas.microsoft.com/office/powerpoint/2010/main" val="383174592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02152" y="964097"/>
            <a:ext cx="5184648" cy="2135720"/>
          </a:xfrm>
        </p:spPr>
        <p:txBody>
          <a:bodyPr anchor="b">
            <a:noAutofit/>
          </a:bodyPr>
          <a:lstStyle>
            <a:lvl1pPr algn="l">
              <a:lnSpc>
                <a:spcPct val="100000"/>
              </a:lnSpc>
              <a:spcBef>
                <a:spcPts val="0"/>
              </a:spcBef>
              <a:defRPr sz="2000" b="1" i="0" baseline="0">
                <a:solidFill>
                  <a:schemeClr val="tx1"/>
                </a:solidFill>
              </a:defRPr>
            </a:lvl1pPr>
          </a:lstStyle>
          <a:p>
            <a:r>
              <a:rPr lang="en-US" dirty="0" smtClean="0"/>
              <a:t>Add Presentation Title </a:t>
            </a:r>
            <a:br>
              <a:rPr lang="en-US" dirty="0" smtClean="0"/>
            </a:br>
            <a:r>
              <a:rPr lang="en-US" dirty="0" smtClean="0"/>
              <a:t>(3 Lines Max, 20 PT, Bold, Initial Cap, </a:t>
            </a:r>
            <a:br>
              <a:rPr lang="en-US" dirty="0" smtClean="0"/>
            </a:br>
            <a:r>
              <a:rPr lang="en-US" dirty="0" smtClean="0"/>
              <a:t>No Italics)</a:t>
            </a:r>
            <a:endParaRPr lang="en-US" dirty="0"/>
          </a:p>
        </p:txBody>
      </p:sp>
      <p:sp>
        <p:nvSpPr>
          <p:cNvPr id="3" name="Subtitle 2"/>
          <p:cNvSpPr>
            <a:spLocks noGrp="1"/>
          </p:cNvSpPr>
          <p:nvPr>
            <p:ph type="subTitle" idx="1" hasCustomPrompt="1"/>
          </p:nvPr>
        </p:nvSpPr>
        <p:spPr>
          <a:xfrm>
            <a:off x="3502152" y="3145536"/>
            <a:ext cx="5184648" cy="1655762"/>
          </a:xfrm>
        </p:spPr>
        <p:txBody>
          <a:bodyPr>
            <a:noAutofit/>
          </a:bodyPr>
          <a:lstStyle>
            <a:lvl1pPr marL="0" indent="0" algn="l">
              <a:lnSpc>
                <a:spcPct val="100000"/>
              </a:lnSpc>
              <a:spcBef>
                <a:spcPts val="1200"/>
              </a:spcBef>
              <a:buNone/>
              <a:defRPr sz="1600" b="0" i="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Add subtitle (16 pt., first word cap, italics/no bold)</a:t>
            </a:r>
            <a:endParaRPr lang="en-US" dirty="0"/>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Content Placeholder 11"/>
          <p:cNvSpPr>
            <a:spLocks noGrp="1"/>
          </p:cNvSpPr>
          <p:nvPr>
            <p:ph sz="quarter" idx="13" hasCustomPrompt="1"/>
          </p:nvPr>
        </p:nvSpPr>
        <p:spPr>
          <a:xfrm>
            <a:off x="623783" y="4617720"/>
            <a:ext cx="2275992" cy="1234440"/>
          </a:xfrm>
        </p:spPr>
        <p:txBody>
          <a:bodyPr/>
          <a:lstStyle>
            <a:lvl1pPr marL="0" indent="0">
              <a:lnSpc>
                <a:spcPct val="100000"/>
              </a:lnSpc>
              <a:spcBef>
                <a:spcPts val="0"/>
              </a:spcBef>
              <a:buNone/>
              <a:defRPr baseline="0"/>
            </a:lvl1pPr>
          </a:lstStyle>
          <a:p>
            <a:r>
              <a:rPr lang="en-US" dirty="0" smtClean="0"/>
              <a:t>Click to Type name of company or insert logo</a:t>
            </a:r>
            <a:endParaRPr lang="en-US" dirty="0"/>
          </a:p>
        </p:txBody>
      </p:sp>
      <p:sp>
        <p:nvSpPr>
          <p:cNvPr id="14" name="Text Placeholder 13"/>
          <p:cNvSpPr>
            <a:spLocks noGrp="1"/>
          </p:cNvSpPr>
          <p:nvPr>
            <p:ph type="body" sz="quarter" idx="14" hasCustomPrompt="1"/>
          </p:nvPr>
        </p:nvSpPr>
        <p:spPr>
          <a:xfrm>
            <a:off x="623782" y="4206240"/>
            <a:ext cx="2275993" cy="384048"/>
          </a:xfrm>
        </p:spPr>
        <p:txBody>
          <a:bodyPr/>
          <a:lstStyle>
            <a:lvl1pPr marL="0" indent="0">
              <a:lnSpc>
                <a:spcPct val="100000"/>
              </a:lnSpc>
              <a:buNone/>
              <a:defRPr baseline="0"/>
            </a:lvl1pPr>
          </a:lstStyle>
          <a:p>
            <a:pPr lvl="0"/>
            <a:r>
              <a:rPr lang="en-US" dirty="0" smtClean="0"/>
              <a:t>Click to type Presented to:</a:t>
            </a:r>
            <a:endParaRPr lang="en-US" dirty="0"/>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5" hasCustomPrompt="1"/>
          </p:nvPr>
        </p:nvSpPr>
        <p:spPr>
          <a:xfrm>
            <a:off x="3497706" y="4946904"/>
            <a:ext cx="5189094" cy="566928"/>
          </a:xfrm>
        </p:spPr>
        <p:txBody>
          <a:bodyPr/>
          <a:lstStyle>
            <a:lvl1pPr marL="0" indent="0">
              <a:buNone/>
              <a:defRPr>
                <a:solidFill>
                  <a:schemeClr val="tx1"/>
                </a:solidFill>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Click To Add Month And Year (14 pt., Initial Caps, No Bold, No Comma Between Month And Year)</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994" y="2021651"/>
            <a:ext cx="1901956" cy="387097"/>
          </a:xfrm>
          <a:prstGeom prst="rect">
            <a:avLst/>
          </a:prstGeom>
        </p:spPr>
      </p:pic>
    </p:spTree>
    <p:extLst>
      <p:ext uri="{BB962C8B-B14F-4D97-AF65-F5344CB8AC3E}">
        <p14:creationId xmlns:p14="http://schemas.microsoft.com/office/powerpoint/2010/main" val="119104389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457200" y="1335024"/>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0" name="Text Placeholder 3"/>
          <p:cNvSpPr>
            <a:spLocks noGrp="1"/>
          </p:cNvSpPr>
          <p:nvPr>
            <p:ph type="body" sz="quarter" idx="30" hasCustomPrompt="1"/>
          </p:nvPr>
        </p:nvSpPr>
        <p:spPr>
          <a:xfrm>
            <a:off x="457200" y="1960735"/>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1" name="Text Placeholder 3"/>
          <p:cNvSpPr>
            <a:spLocks noGrp="1"/>
          </p:cNvSpPr>
          <p:nvPr>
            <p:ph type="body" sz="quarter" idx="31" hasCustomPrompt="1"/>
          </p:nvPr>
        </p:nvSpPr>
        <p:spPr>
          <a:xfrm>
            <a:off x="457200" y="2586446"/>
            <a:ext cx="457200" cy="457200"/>
          </a:xfrm>
          <a:solidFill>
            <a:schemeClr val="accent1"/>
          </a:solidFill>
        </p:spPr>
        <p:txBody>
          <a:bodyPr anchor="ctr" anchorCtr="1"/>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2" name="Text Placeholder 3"/>
          <p:cNvSpPr>
            <a:spLocks noGrp="1"/>
          </p:cNvSpPr>
          <p:nvPr>
            <p:ph type="body" sz="quarter" idx="32" hasCustomPrompt="1"/>
          </p:nvPr>
        </p:nvSpPr>
        <p:spPr>
          <a:xfrm>
            <a:off x="457200" y="3212157"/>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3" name="Text Placeholder 3"/>
          <p:cNvSpPr>
            <a:spLocks noGrp="1"/>
          </p:cNvSpPr>
          <p:nvPr>
            <p:ph type="body" sz="quarter" idx="33" hasCustomPrompt="1"/>
          </p:nvPr>
        </p:nvSpPr>
        <p:spPr>
          <a:xfrm>
            <a:off x="457200" y="3837868"/>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4" name="Text Placeholder 3"/>
          <p:cNvSpPr>
            <a:spLocks noGrp="1"/>
          </p:cNvSpPr>
          <p:nvPr>
            <p:ph type="body" sz="quarter" idx="34" hasCustomPrompt="1"/>
          </p:nvPr>
        </p:nvSpPr>
        <p:spPr>
          <a:xfrm>
            <a:off x="457200" y="4463579"/>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5" name="Text Placeholder 3"/>
          <p:cNvSpPr>
            <a:spLocks noGrp="1"/>
          </p:cNvSpPr>
          <p:nvPr>
            <p:ph type="body" sz="quarter" idx="35" hasCustomPrompt="1"/>
          </p:nvPr>
        </p:nvSpPr>
        <p:spPr>
          <a:xfrm>
            <a:off x="457200" y="508929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6" name="Text Placeholder 3"/>
          <p:cNvSpPr>
            <a:spLocks noGrp="1"/>
          </p:cNvSpPr>
          <p:nvPr>
            <p:ph type="body" sz="quarter" idx="36" hasCustomPrompt="1"/>
          </p:nvPr>
        </p:nvSpPr>
        <p:spPr>
          <a:xfrm>
            <a:off x="457200" y="5715000"/>
            <a:ext cx="457200" cy="457200"/>
          </a:xfrm>
          <a:solidFill>
            <a:schemeClr val="accent1"/>
          </a:solidFill>
        </p:spPr>
        <p:txBody>
          <a:bodyPr anchor="ctr" anchorCtr="1"/>
          <a:lstStyle>
            <a:lvl1pPr marL="0" indent="0" algn="ctr">
              <a:buNone/>
              <a:defRPr>
                <a:solidFill>
                  <a:schemeClr val="bg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48" name="Text Placeholder 3"/>
          <p:cNvSpPr>
            <a:spLocks noGrp="1"/>
          </p:cNvSpPr>
          <p:nvPr>
            <p:ph type="body" sz="quarter" idx="37" hasCustomPrompt="1"/>
          </p:nvPr>
        </p:nvSpPr>
        <p:spPr>
          <a:xfrm>
            <a:off x="457199" y="1335024"/>
            <a:ext cx="8229599" cy="457200"/>
          </a:xfrm>
          <a:noFill/>
          <a:ln>
            <a:solidFill>
              <a:schemeClr val="bg1">
                <a:lumMod val="75000"/>
              </a:schemeClr>
            </a:solidFill>
          </a:ln>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1</a:t>
            </a:r>
            <a:endParaRPr lang="en-US" dirty="0"/>
          </a:p>
        </p:txBody>
      </p:sp>
      <p:sp>
        <p:nvSpPr>
          <p:cNvPr id="5" name="Footer Placeholder 4"/>
          <p:cNvSpPr>
            <a:spLocks noGrp="1"/>
          </p:cNvSpPr>
          <p:nvPr>
            <p:ph type="ftr" sz="quarter" idx="11"/>
          </p:nvPr>
        </p:nvSpPr>
        <p:spPr/>
        <p:txBody>
          <a:bodyPr/>
          <a:lstStyle/>
          <a:p>
            <a:r>
              <a:rPr lang="en-US" dirty="0"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
        <p:nvSpPr>
          <p:cNvPr id="8" name="Text Placeholder 7"/>
          <p:cNvSpPr>
            <a:spLocks noGrp="1"/>
          </p:cNvSpPr>
          <p:nvPr>
            <p:ph type="body" sz="quarter" idx="13" hasCustomPrompt="1"/>
          </p:nvPr>
        </p:nvSpPr>
        <p:spPr>
          <a:xfrm>
            <a:off x="1033272" y="1335024"/>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0" name="Text Placeholder 7"/>
          <p:cNvSpPr>
            <a:spLocks noGrp="1"/>
          </p:cNvSpPr>
          <p:nvPr>
            <p:ph type="body" sz="quarter" idx="15" hasCustomPrompt="1"/>
          </p:nvPr>
        </p:nvSpPr>
        <p:spPr>
          <a:xfrm>
            <a:off x="1033272" y="1960735"/>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2" name="Text Placeholder 7"/>
          <p:cNvSpPr>
            <a:spLocks noGrp="1"/>
          </p:cNvSpPr>
          <p:nvPr>
            <p:ph type="body" sz="quarter" idx="17" hasCustomPrompt="1"/>
          </p:nvPr>
        </p:nvSpPr>
        <p:spPr>
          <a:xfrm>
            <a:off x="1033272" y="2586446"/>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4" name="Text Placeholder 7"/>
          <p:cNvSpPr>
            <a:spLocks noGrp="1"/>
          </p:cNvSpPr>
          <p:nvPr>
            <p:ph type="body" sz="quarter" idx="19" hasCustomPrompt="1"/>
          </p:nvPr>
        </p:nvSpPr>
        <p:spPr>
          <a:xfrm>
            <a:off x="1033272" y="3212157"/>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6" name="Text Placeholder 7"/>
          <p:cNvSpPr>
            <a:spLocks noGrp="1"/>
          </p:cNvSpPr>
          <p:nvPr>
            <p:ph type="body" sz="quarter" idx="21" hasCustomPrompt="1"/>
          </p:nvPr>
        </p:nvSpPr>
        <p:spPr>
          <a:xfrm>
            <a:off x="1033272" y="3837868"/>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18" name="Text Placeholder 7"/>
          <p:cNvSpPr>
            <a:spLocks noGrp="1"/>
          </p:cNvSpPr>
          <p:nvPr>
            <p:ph type="body" sz="quarter" idx="23" hasCustomPrompt="1"/>
          </p:nvPr>
        </p:nvSpPr>
        <p:spPr>
          <a:xfrm>
            <a:off x="1033272" y="4463579"/>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20" name="Text Placeholder 7"/>
          <p:cNvSpPr>
            <a:spLocks noGrp="1"/>
          </p:cNvSpPr>
          <p:nvPr>
            <p:ph type="body" sz="quarter" idx="25" hasCustomPrompt="1"/>
          </p:nvPr>
        </p:nvSpPr>
        <p:spPr>
          <a:xfrm>
            <a:off x="1033272" y="508929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sp>
        <p:nvSpPr>
          <p:cNvPr id="22" name="Text Placeholder 7"/>
          <p:cNvSpPr>
            <a:spLocks noGrp="1"/>
          </p:cNvSpPr>
          <p:nvPr>
            <p:ph type="body" sz="quarter" idx="27" hasCustomPrompt="1"/>
          </p:nvPr>
        </p:nvSpPr>
        <p:spPr>
          <a:xfrm>
            <a:off x="1033272" y="5715000"/>
            <a:ext cx="7653527" cy="457200"/>
          </a:xfrm>
        </p:spPr>
        <p:txBody>
          <a:bodyPr anchor="ctr" anchorCtr="0">
            <a:noAutofit/>
          </a:bodyPr>
          <a:lstStyle>
            <a:lvl1pPr marL="0" indent="0">
              <a:lnSpc>
                <a:spcPct val="100000"/>
              </a:lnSpc>
              <a:buNone/>
              <a:defRPr/>
            </a:lvl1pPr>
            <a:lvl2pPr marL="228600" indent="0">
              <a:buNone/>
              <a:defRPr/>
            </a:lvl2pPr>
            <a:lvl3pPr marL="457200" indent="0">
              <a:buNone/>
              <a:defRPr/>
            </a:lvl3pPr>
            <a:lvl4pPr marL="457200" indent="0">
              <a:buNone/>
              <a:defRPr/>
            </a:lvl4pPr>
            <a:lvl5pPr marL="457200" indent="0">
              <a:buNone/>
              <a:defRPr/>
            </a:lvl5pPr>
          </a:lstStyle>
          <a:p>
            <a:pPr lvl="0"/>
            <a:r>
              <a:rPr lang="en-US" dirty="0" smtClean="0"/>
              <a:t>Add Section Title, 14 </a:t>
            </a:r>
            <a:r>
              <a:rPr lang="en-US" dirty="0" err="1" smtClean="0"/>
              <a:t>pt</a:t>
            </a:r>
            <a:r>
              <a:rPr lang="en-US" dirty="0" smtClean="0"/>
              <a:t> Initial Caps (Delete Unused Squares And Text Boxes)</a:t>
            </a:r>
          </a:p>
        </p:txBody>
      </p:sp>
      <p:pic>
        <p:nvPicPr>
          <p:cNvPr id="59" name="Picture 5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59300" y="3416300"/>
            <a:ext cx="12700" cy="12700"/>
          </a:xfrm>
          <a:prstGeom prst="rect">
            <a:avLst/>
          </a:prstGeom>
        </p:spPr>
      </p:pic>
      <p:sp>
        <p:nvSpPr>
          <p:cNvPr id="7" name="Title 6"/>
          <p:cNvSpPr>
            <a:spLocks noGrp="1"/>
          </p:cNvSpPr>
          <p:nvPr>
            <p:ph type="title" hasCustomPrompt="1"/>
          </p:nvPr>
        </p:nvSpPr>
        <p:spPr>
          <a:xfrm>
            <a:off x="457200" y="435994"/>
            <a:ext cx="8229600" cy="899030"/>
          </a:xfrm>
        </p:spPr>
        <p:txBody>
          <a:bodyPr/>
          <a:lstStyle/>
          <a:p>
            <a:r>
              <a:rPr lang="en-US" sz="2400" smtClean="0"/>
              <a:t>Agenda/TOC </a:t>
            </a:r>
            <a:r>
              <a:rPr lang="en-US" sz="2400" dirty="0" smtClean="0"/>
              <a:t>Or Divider Page 24 PT, No Bold</a:t>
            </a:r>
            <a:endParaRPr lang="en-US" dirty="0"/>
          </a:p>
        </p:txBody>
      </p:sp>
    </p:spTree>
    <p:extLst>
      <p:ext uri="{BB962C8B-B14F-4D97-AF65-F5344CB8AC3E}">
        <p14:creationId xmlns:p14="http://schemas.microsoft.com/office/powerpoint/2010/main" val="174298461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7" name="Text Placeholder 3"/>
          <p:cNvSpPr>
            <a:spLocks noGrp="1"/>
          </p:cNvSpPr>
          <p:nvPr>
            <p:ph type="body" sz="quarter" idx="29" hasCustomPrompt="1"/>
          </p:nvPr>
        </p:nvSpPr>
        <p:spPr>
          <a:xfrm>
            <a:off x="457200" y="3108960"/>
            <a:ext cx="640080" cy="640080"/>
          </a:xfrm>
          <a:solidFill>
            <a:schemeClr val="accent1"/>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lvl1pPr>
          </a:lstStyle>
          <a:p>
            <a:r>
              <a:rPr lang="en-US" sz="2000" smtClean="0"/>
              <a:t>Divider Page, 20 PT, Initial Caps, No Bold, One Line</a:t>
            </a:r>
            <a:endParaRPr lang="en-US"/>
          </a:p>
        </p:txBody>
      </p:sp>
      <p:sp>
        <p:nvSpPr>
          <p:cNvPr id="4" name="Footer Placeholder 3"/>
          <p:cNvSpPr>
            <a:spLocks noGrp="1"/>
          </p:cNvSpPr>
          <p:nvPr>
            <p:ph type="ftr" sz="quarter" idx="30"/>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5" name="Slide Number Placeholder 4"/>
          <p:cNvSpPr>
            <a:spLocks noGrp="1"/>
          </p:cNvSpPr>
          <p:nvPr>
            <p:ph type="sldNum" sz="quarter" idx="31"/>
          </p:nvPr>
        </p:nvSpPr>
        <p:spPr/>
        <p:txBody>
          <a:body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Tree>
    <p:extLst>
      <p:ext uri="{BB962C8B-B14F-4D97-AF65-F5344CB8AC3E}">
        <p14:creationId xmlns:p14="http://schemas.microsoft.com/office/powerpoint/2010/main" val="290999768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1" y="3108960"/>
            <a:ext cx="1089025" cy="652463"/>
          </a:xfrm>
          <a:solidFill>
            <a:schemeClr val="bg1">
              <a:alpha val="50000"/>
            </a:schemeClr>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smtClean="0"/>
              <a:t> </a:t>
            </a:r>
            <a:endParaRPr lang="en-US" dirty="0"/>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bg1"/>
                </a:solidFill>
              </a:defRPr>
            </a:lvl1pPr>
          </a:lstStyle>
          <a:p>
            <a:r>
              <a:rPr lang="en-US" sz="2000" dirty="0" smtClean="0"/>
              <a:t>Divider Page, 20 PT, Initial Caps, No Bold, One Line</a:t>
            </a:r>
            <a:endParaRPr lang="en-US" dirty="0"/>
          </a:p>
        </p:txBody>
      </p:sp>
      <p:sp>
        <p:nvSpPr>
          <p:cNvPr id="5" name="Footer Placeholder 4"/>
          <p:cNvSpPr>
            <a:spLocks noGrp="1"/>
          </p:cNvSpPr>
          <p:nvPr>
            <p:ph type="ftr" sz="quarter" idx="30"/>
          </p:nvPr>
        </p:nvSpPr>
        <p:spPr/>
        <p:txBody>
          <a:bodyPr/>
          <a:lstStyle>
            <a:lvl1pPr>
              <a:defRPr>
                <a:solidFill>
                  <a:schemeClr val="bg1"/>
                </a:solidFill>
              </a:defRPr>
            </a:lvl1pPr>
          </a:lstStyle>
          <a:p>
            <a:r>
              <a:rPr lang="en-US" smtClean="0">
                <a:solidFill>
                  <a:srgbClr val="FFFFFF"/>
                </a:solidFill>
              </a:rPr>
              <a:t>Greenwich Associates</a:t>
            </a:r>
            <a:endParaRPr lang="en-US" dirty="0">
              <a:solidFill>
                <a:srgbClr val="FFFFFF"/>
              </a:solidFill>
            </a:endParaRPr>
          </a:p>
        </p:txBody>
      </p:sp>
      <p:sp>
        <p:nvSpPr>
          <p:cNvPr id="7" name="Slide Number Placeholder 6"/>
          <p:cNvSpPr>
            <a:spLocks noGrp="1"/>
          </p:cNvSpPr>
          <p:nvPr>
            <p:ph type="sldNum" sz="quarter" idx="31"/>
          </p:nvPr>
        </p:nvSpPr>
        <p:spPr/>
        <p:txBody>
          <a:bodyPr/>
          <a:lstStyle>
            <a:lvl1pPr>
              <a:defRPr>
                <a:solidFill>
                  <a:schemeClr val="bg1"/>
                </a:solidFill>
              </a:defRPr>
            </a:lvl1pPr>
          </a:lstStyle>
          <a:p>
            <a:fld id="{CB8259EC-6011-514B-8311-D152FC74DF01}"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319330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7" name="Text Placeholder 3"/>
          <p:cNvSpPr>
            <a:spLocks noGrp="1"/>
          </p:cNvSpPr>
          <p:nvPr>
            <p:ph type="body" sz="quarter" idx="29" hasCustomPrompt="1"/>
          </p:nvPr>
        </p:nvSpPr>
        <p:spPr>
          <a:xfrm>
            <a:off x="457200" y="3108960"/>
            <a:ext cx="640080" cy="640080"/>
          </a:xfrm>
          <a:solidFill>
            <a:schemeClr val="accent1"/>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lvl1pPr>
          </a:lstStyle>
          <a:p>
            <a:r>
              <a:rPr lang="en-US" sz="2000"/>
              <a:t>Divider Page, 20 PT, Initial Caps, No Bold, One Line</a:t>
            </a:r>
            <a:endParaRPr lang="en-US"/>
          </a:p>
        </p:txBody>
      </p:sp>
      <p:sp>
        <p:nvSpPr>
          <p:cNvPr id="4" name="Footer Placeholder 3"/>
          <p:cNvSpPr>
            <a:spLocks noGrp="1"/>
          </p:cNvSpPr>
          <p:nvPr>
            <p:ph type="ftr" sz="quarter" idx="30"/>
          </p:nvPr>
        </p:nvSpPr>
        <p:spPr/>
        <p:txBody>
          <a:bodyPr/>
          <a:lstStyle/>
          <a:p>
            <a:r>
              <a:rPr lang="en-US"/>
              <a:t>Greenwich Associates</a:t>
            </a:r>
            <a:endParaRPr lang="en-US" dirty="0"/>
          </a:p>
        </p:txBody>
      </p:sp>
      <p:sp>
        <p:nvSpPr>
          <p:cNvPr id="5" name="Slide Number Placeholder 4"/>
          <p:cNvSpPr>
            <a:spLocks noGrp="1"/>
          </p:cNvSpPr>
          <p:nvPr>
            <p:ph type="sldNum" sz="quarter" idx="31"/>
          </p:nvPr>
        </p:nvSpPr>
        <p:spPr/>
        <p:txBody>
          <a:bodyPr/>
          <a:lstStyle/>
          <a:p>
            <a:fld id="{CB8259EC-6011-514B-8311-D152FC74DF01}" type="slidenum">
              <a:rPr lang="en-US" smtClean="0"/>
              <a:pPr/>
              <a:t>‹#›</a:t>
            </a:fld>
            <a:endParaRPr lang="en-US" dirty="0"/>
          </a:p>
        </p:txBody>
      </p:sp>
    </p:spTree>
    <p:extLst>
      <p:ext uri="{BB962C8B-B14F-4D97-AF65-F5344CB8AC3E}">
        <p14:creationId xmlns:p14="http://schemas.microsoft.com/office/powerpoint/2010/main" val="19819018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584959"/>
            <a:ext cx="8229600" cy="472744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baseline="0"/>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marL="228600" marR="0" lvl="0" indent="-228600" algn="l" defTabSz="914400" rtl="0" eaLnBrk="1" fontAlgn="auto" latinLnBrk="0" hangingPunct="1">
              <a:lnSpc>
                <a:spcPct val="90000"/>
              </a:lnSpc>
              <a:spcBef>
                <a:spcPts val="1000"/>
              </a:spcBef>
              <a:spcAft>
                <a:spcPts val="0"/>
              </a:spcAft>
              <a:buClrTx/>
              <a:buSzTx/>
              <a:buFont typeface="Arial" charset="0"/>
              <a:buChar char="•"/>
              <a:tabLst/>
              <a:defRPr/>
            </a:pPr>
            <a:r>
              <a:rPr lang="en-US" dirty="0" smtClean="0"/>
              <a:t>First line can be a sentence with bullets or they can be removed. 14 pt. (No smaller than 12 pt., no larger than 16 </a:t>
            </a:r>
            <a:r>
              <a:rPr lang="en-US" dirty="0" err="1" smtClean="0"/>
              <a:t>pt</a:t>
            </a:r>
            <a:r>
              <a:rPr lang="en-US" dirty="0" smtClean="0"/>
              <a:t> text, use formatted bullets</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4" name="Title 3"/>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lang="en-US" b="0" i="0" smtClean="0">
                <a:effectLst/>
              </a:defRPr>
            </a:lvl1pPr>
          </a:lstStyle>
          <a:p>
            <a:r>
              <a:rPr lang="en-US" sz="2400" dirty="0" smtClean="0"/>
              <a:t>Click To Add: Up To 3 Lines, Initial Caps, 24 PT, No Bold, No Blue Subhead, Anchored At Top, Use Body Area Below For Bullets/Charts/Graphs</a:t>
            </a:r>
            <a:endParaRPr lang="en-US" dirty="0"/>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100000"/>
              </a:lnSpc>
              <a:spcBef>
                <a:spcPts val="1000"/>
              </a:spcBef>
              <a:spcAft>
                <a:spcPts val="0"/>
              </a:spcAft>
              <a:buClrTx/>
              <a:buSzTx/>
              <a:buFontTx/>
              <a:buNone/>
              <a:tabLst/>
              <a:defRPr sz="900" baseline="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800" b="0" i="0" u="none" strike="noStrike" kern="1200" cap="none" spc="0" normalizeH="0" baseline="0" noProof="0" dirty="0" smtClean="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extLst>
      <p:ext uri="{BB962C8B-B14F-4D97-AF65-F5344CB8AC3E}">
        <p14:creationId xmlns:p14="http://schemas.microsoft.com/office/powerpoint/2010/main" val="267954593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994"/>
            <a:ext cx="8229600" cy="495025"/>
          </a:xfrm>
        </p:spPr>
        <p:txBody>
          <a:bodyPr/>
          <a:lstStyle>
            <a:lvl1pPr>
              <a:defRPr baseline="0"/>
            </a:lvl1pPr>
          </a:lstStyle>
          <a:p>
            <a:r>
              <a:rPr lang="en-US" sz="2400" dirty="0" smtClean="0"/>
              <a:t>Click To Add </a:t>
            </a:r>
            <a:r>
              <a:rPr lang="en-US" dirty="0" smtClean="0"/>
              <a:t>One Line Initial Caps Headline (24 PT)</a:t>
            </a:r>
            <a:endParaRPr lang="en-US" dirty="0"/>
          </a:p>
        </p:txBody>
      </p:sp>
      <p:sp>
        <p:nvSpPr>
          <p:cNvPr id="3" name="Content Placeholder 2"/>
          <p:cNvSpPr>
            <a:spLocks noGrp="1"/>
          </p:cNvSpPr>
          <p:nvPr>
            <p:ph idx="1" hasCustomPrompt="1"/>
          </p:nvPr>
        </p:nvSpPr>
        <p:spPr>
          <a:xfrm>
            <a:off x="457200" y="1756953"/>
            <a:ext cx="8229600" cy="4555453"/>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First line can be a sentence with bullets or they can be removed. 14 pt. (No smaller than 12 pt., no larger than 16 </a:t>
            </a:r>
            <a:r>
              <a:rPr lang="en-US" dirty="0" err="1" smtClean="0"/>
              <a:t>pt</a:t>
            </a:r>
            <a:r>
              <a:rPr lang="en-US" dirty="0" smtClean="0"/>
              <a:t> text, use formatted bullets</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Text Placeholder 6"/>
          <p:cNvSpPr>
            <a:spLocks noGrp="1"/>
          </p:cNvSpPr>
          <p:nvPr>
            <p:ph type="body" sz="quarter" idx="13" hasCustomPrompt="1"/>
          </p:nvPr>
        </p:nvSpPr>
        <p:spPr>
          <a:xfrm>
            <a:off x="457200" y="931020"/>
            <a:ext cx="8229600" cy="825932"/>
          </a:xfrm>
        </p:spPr>
        <p:txBody>
          <a:bodyPr/>
          <a:lstStyle>
            <a:lvl1pPr marL="0" indent="0">
              <a:spcBef>
                <a:spcPts val="0"/>
              </a:spcBef>
              <a:buNone/>
              <a:defRPr sz="1800">
                <a:solidFill>
                  <a:schemeClr val="accent1">
                    <a:lumMod val="75000"/>
                  </a:schemeClr>
                </a:solidFill>
              </a:defRPr>
            </a:lvl1pPr>
            <a:lvl2pPr marL="228600" indent="0">
              <a:buNone/>
              <a:defRPr sz="1800">
                <a:solidFill>
                  <a:schemeClr val="accent1"/>
                </a:solidFill>
              </a:defRPr>
            </a:lvl2pPr>
            <a:lvl3pPr marL="457200" indent="0">
              <a:buNone/>
              <a:defRPr sz="1800">
                <a:solidFill>
                  <a:schemeClr val="accent1"/>
                </a:solidFill>
              </a:defRPr>
            </a:lvl3pPr>
            <a:lvl4pPr marL="457200" indent="0">
              <a:buNone/>
              <a:defRPr sz="1800">
                <a:solidFill>
                  <a:schemeClr val="accent1"/>
                </a:solidFill>
              </a:defRPr>
            </a:lvl4pPr>
            <a:lvl5pPr marL="457200" indent="0">
              <a:buNone/>
              <a:defRPr sz="1800">
                <a:solidFill>
                  <a:schemeClr val="accent1"/>
                </a:solidFill>
              </a:defRPr>
            </a:lvl5pPr>
          </a:lstStyle>
          <a:p>
            <a:pPr lvl="0"/>
            <a:r>
              <a:rPr lang="en-US" dirty="0" smtClean="0"/>
              <a:t>Click to add up to three lines of subtext/descriptor with no period at the end </a:t>
            </a:r>
            <a:br>
              <a:rPr lang="en-US" dirty="0" smtClean="0"/>
            </a:br>
            <a:r>
              <a:rPr lang="en-US" dirty="0" smtClean="0"/>
              <a:t>(18 pt. with blue color – 53 r, 101 g, 128 b)</a:t>
            </a:r>
            <a:endParaRPr lang="en-US" dirty="0"/>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90000"/>
              </a:lnSpc>
              <a:spcBef>
                <a:spcPts val="1000"/>
              </a:spcBef>
              <a:spcAft>
                <a:spcPts val="0"/>
              </a:spcAft>
              <a:buClrTx/>
              <a:buSzTx/>
              <a:buFontTx/>
              <a:buNone/>
              <a:tabLst/>
              <a:defRPr sz="90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800" b="0" i="0" u="none" strike="noStrike" kern="1200" cap="none" spc="0" normalizeH="0" baseline="0" noProof="0" dirty="0" smtClean="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extLst>
      <p:ext uri="{BB962C8B-B14F-4D97-AF65-F5344CB8AC3E}">
        <p14:creationId xmlns:p14="http://schemas.microsoft.com/office/powerpoint/2010/main" val="342299102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5" name="Text Placeholder 4"/>
          <p:cNvSpPr>
            <a:spLocks noGrp="1"/>
          </p:cNvSpPr>
          <p:nvPr>
            <p:ph type="body" sz="quarter" idx="3" hasCustomPrompt="1"/>
          </p:nvPr>
        </p:nvSpPr>
        <p:spPr>
          <a:xfrm>
            <a:off x="4629150" y="1656013"/>
            <a:ext cx="4057650"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8" name="Footer Placeholder 7"/>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9" name="Slide Number Placeholder 8"/>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Text Placeholder 4"/>
          <p:cNvSpPr>
            <a:spLocks noGrp="1"/>
          </p:cNvSpPr>
          <p:nvPr>
            <p:ph type="body" sz="quarter" idx="13" hasCustomPrompt="1"/>
          </p:nvPr>
        </p:nvSpPr>
        <p:spPr>
          <a:xfrm>
            <a:off x="457201" y="1656013"/>
            <a:ext cx="4040982"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smtClean="0"/>
              <a:t>Click To Add One Line Initial Caps Headline (24 PT)</a:t>
            </a:r>
            <a:endParaRPr lang="en-US" dirty="0"/>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up to two lines of subtext/descriptor with no period at the end </a:t>
            </a:r>
            <a:br>
              <a:rPr lang="en-US" dirty="0" smtClean="0"/>
            </a:br>
            <a:r>
              <a:rPr lang="en-US" dirty="0" smtClean="0"/>
              <a:t>(18 pt. with blue color – 53 r, 101 g, 128 b)</a:t>
            </a:r>
            <a:endParaRPr lang="en-US" dirty="0"/>
          </a:p>
        </p:txBody>
      </p:sp>
    </p:spTree>
    <p:extLst>
      <p:ext uri="{BB962C8B-B14F-4D97-AF65-F5344CB8AC3E}">
        <p14:creationId xmlns:p14="http://schemas.microsoft.com/office/powerpoint/2010/main" val="17954110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smtClean="0"/>
              <a:t>Click to add text (14 </a:t>
            </a:r>
            <a:r>
              <a:rPr lang="en-US" dirty="0" err="1" smtClean="0"/>
              <a:t>pt</a:t>
            </a:r>
            <a:r>
              <a:rPr lang="en-US" dirty="0" smtClean="0"/>
              <a:t> with solid circle bullet)</a:t>
            </a:r>
          </a:p>
          <a:p>
            <a:pPr lvl="1"/>
            <a:r>
              <a:rPr lang="en-US" dirty="0" smtClean="0"/>
              <a:t>Second level (12 </a:t>
            </a:r>
            <a:r>
              <a:rPr lang="en-US" dirty="0" err="1" smtClean="0"/>
              <a:t>pt</a:t>
            </a:r>
            <a:r>
              <a:rPr lang="en-US" dirty="0" smtClean="0"/>
              <a:t> with dash bullet)</a:t>
            </a:r>
          </a:p>
          <a:p>
            <a:pPr lvl="2"/>
            <a:r>
              <a:rPr lang="en-US" dirty="0" smtClean="0"/>
              <a:t>Third level (12 </a:t>
            </a:r>
            <a:r>
              <a:rPr lang="en-US" dirty="0" err="1" smtClean="0"/>
              <a:t>pt</a:t>
            </a:r>
            <a:r>
              <a:rPr lang="en-US" dirty="0" smtClean="0"/>
              <a:t> with box bullet)</a:t>
            </a:r>
          </a:p>
        </p:txBody>
      </p:sp>
      <p:sp>
        <p:nvSpPr>
          <p:cNvPr id="8" name="Footer Placeholder 7"/>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9" name="Slide Number Placeholder 8"/>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12" name="Text Placeholder 4"/>
          <p:cNvSpPr>
            <a:spLocks noGrp="1"/>
          </p:cNvSpPr>
          <p:nvPr>
            <p:ph type="body" sz="quarter" idx="13" hasCustomPrompt="1"/>
          </p:nvPr>
        </p:nvSpPr>
        <p:spPr>
          <a:xfrm>
            <a:off x="457200" y="1656013"/>
            <a:ext cx="8229599"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smtClean="0"/>
              <a:t>Click To Add One Line Initial Caps Headline (24 PT)</a:t>
            </a:r>
            <a:endParaRPr lang="en-US" dirty="0"/>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up to two lines of subtext/descriptor with no period at the end </a:t>
            </a:r>
            <a:br>
              <a:rPr lang="en-US" dirty="0" smtClean="0"/>
            </a:br>
            <a:r>
              <a:rPr lang="en-US" dirty="0" smtClean="0"/>
              <a:t>(18 pt. with blue color – 53 r, 101 g, 128 b)</a:t>
            </a:r>
            <a:endParaRPr lang="en-US" dirty="0"/>
          </a:p>
        </p:txBody>
      </p:sp>
    </p:spTree>
    <p:extLst>
      <p:ext uri="{BB962C8B-B14F-4D97-AF65-F5344CB8AC3E}">
        <p14:creationId xmlns:p14="http://schemas.microsoft.com/office/powerpoint/2010/main" val="107331451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642946" y="1274417"/>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Picture Placeholder 6"/>
          <p:cNvSpPr>
            <a:spLocks noGrp="1"/>
          </p:cNvSpPr>
          <p:nvPr>
            <p:ph type="pic" sz="quarter" idx="13"/>
          </p:nvPr>
        </p:nvSpPr>
        <p:spPr>
          <a:xfrm>
            <a:off x="457201" y="1280160"/>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9" name="Picture Placeholder 6"/>
          <p:cNvSpPr>
            <a:spLocks noGrp="1"/>
          </p:cNvSpPr>
          <p:nvPr>
            <p:ph type="pic" sz="quarter" idx="14"/>
          </p:nvPr>
        </p:nvSpPr>
        <p:spPr>
          <a:xfrm>
            <a:off x="457201" y="2566267"/>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10" name="Picture Placeholder 6"/>
          <p:cNvSpPr>
            <a:spLocks noGrp="1"/>
          </p:cNvSpPr>
          <p:nvPr>
            <p:ph type="pic" sz="quarter" idx="15"/>
          </p:nvPr>
        </p:nvSpPr>
        <p:spPr>
          <a:xfrm>
            <a:off x="457201" y="3852374"/>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11" name="Picture Placeholder 6"/>
          <p:cNvSpPr>
            <a:spLocks noGrp="1"/>
          </p:cNvSpPr>
          <p:nvPr>
            <p:ph type="pic" sz="quarter" idx="16"/>
          </p:nvPr>
        </p:nvSpPr>
        <p:spPr>
          <a:xfrm>
            <a:off x="457201" y="5138482"/>
            <a:ext cx="970156" cy="1113635"/>
          </a:xfrm>
          <a:ln w="9525">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smtClean="0"/>
              <a:t>Profile Page, 1 Line Headline, 24 PT, No Bold</a:t>
            </a:r>
          </a:p>
        </p:txBody>
      </p:sp>
      <p:sp>
        <p:nvSpPr>
          <p:cNvPr id="19" name="Text Placeholder 7"/>
          <p:cNvSpPr>
            <a:spLocks noGrp="1"/>
          </p:cNvSpPr>
          <p:nvPr>
            <p:ph type="body" sz="quarter" idx="21" hasCustomPrompt="1"/>
          </p:nvPr>
        </p:nvSpPr>
        <p:spPr>
          <a:xfrm>
            <a:off x="1642946" y="2570092"/>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20" name="Text Placeholder 7"/>
          <p:cNvSpPr>
            <a:spLocks noGrp="1"/>
          </p:cNvSpPr>
          <p:nvPr>
            <p:ph type="body" sz="quarter" idx="22" hasCustomPrompt="1"/>
          </p:nvPr>
        </p:nvSpPr>
        <p:spPr>
          <a:xfrm>
            <a:off x="1642946" y="3847915"/>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
        <p:nvSpPr>
          <p:cNvPr id="21" name="Text Placeholder 7"/>
          <p:cNvSpPr>
            <a:spLocks noGrp="1"/>
          </p:cNvSpPr>
          <p:nvPr>
            <p:ph type="body" sz="quarter" idx="23" hasCustomPrompt="1"/>
          </p:nvPr>
        </p:nvSpPr>
        <p:spPr>
          <a:xfrm>
            <a:off x="1642946" y="5138482"/>
            <a:ext cx="7043854" cy="1114425"/>
          </a:xfrm>
          <a:ln w="0">
            <a:solidFill>
              <a:schemeClr val="bg1"/>
            </a:solidFill>
          </a:ln>
        </p:spPr>
        <p:txBody>
          <a:bodyPr/>
          <a:lstStyle>
            <a:lvl1pPr marL="0" indent="0">
              <a:buNone/>
              <a:defRPr sz="1100"/>
            </a:lvl1pPr>
          </a:lstStyle>
          <a:p>
            <a:r>
              <a:rPr lang="en-US" sz="1100" dirty="0" smtClean="0"/>
              <a:t>11 PT type. Pull language from website bios.</a:t>
            </a:r>
            <a:endParaRPr lang="en-US" sz="1100" dirty="0"/>
          </a:p>
        </p:txBody>
      </p:sp>
    </p:spTree>
    <p:extLst>
      <p:ext uri="{BB962C8B-B14F-4D97-AF65-F5344CB8AC3E}">
        <p14:creationId xmlns:p14="http://schemas.microsoft.com/office/powerpoint/2010/main" val="319226474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315390" y="1280161"/>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 name="Footer Placeholder 4"/>
          <p:cNvSpPr>
            <a:spLocks noGrp="1"/>
          </p:cNvSpPr>
          <p:nvPr>
            <p:ph type="ftr" sz="quarter" idx="11"/>
          </p:nvPr>
        </p:nvSpPr>
        <p:spPr/>
        <p:txBody>
          <a:bodyPr/>
          <a:lstStyle/>
          <a:p>
            <a:r>
              <a:rPr lang="en-US" smtClean="0">
                <a:solidFill>
                  <a:srgbClr val="404040">
                    <a:lumMod val="75000"/>
                    <a:lumOff val="25000"/>
                  </a:srgbClr>
                </a:solidFill>
              </a:rPr>
              <a:t>Greenwich Associates</a:t>
            </a:r>
            <a:endParaRPr lang="en-US">
              <a:solidFill>
                <a:srgbClr val="404040">
                  <a:lumMod val="75000"/>
                  <a:lumOff val="25000"/>
                </a:srgbClr>
              </a:solidFill>
            </a:endParaRPr>
          </a:p>
        </p:txBody>
      </p:sp>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sp>
        <p:nvSpPr>
          <p:cNvPr id="7" name="Picture Placeholder 6"/>
          <p:cNvSpPr>
            <a:spLocks noGrp="1"/>
          </p:cNvSpPr>
          <p:nvPr>
            <p:ph type="pic" sz="quarter" idx="13"/>
          </p:nvPr>
        </p:nvSpPr>
        <p:spPr>
          <a:xfrm>
            <a:off x="457200" y="1280161"/>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smtClean="0"/>
              <a:t>Profile Page, 1 Line Headline, 24 PT, No Bold</a:t>
            </a:r>
          </a:p>
        </p:txBody>
      </p:sp>
      <p:sp>
        <p:nvSpPr>
          <p:cNvPr id="46" name="Text Placeholder 7"/>
          <p:cNvSpPr>
            <a:spLocks noGrp="1"/>
          </p:cNvSpPr>
          <p:nvPr>
            <p:ph type="body" sz="quarter" idx="21" hasCustomPrompt="1"/>
          </p:nvPr>
        </p:nvSpPr>
        <p:spPr>
          <a:xfrm>
            <a:off x="1315390" y="2109320"/>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47" name="Picture Placeholder 6"/>
          <p:cNvSpPr>
            <a:spLocks noGrp="1"/>
          </p:cNvSpPr>
          <p:nvPr>
            <p:ph type="pic" sz="quarter" idx="22"/>
          </p:nvPr>
        </p:nvSpPr>
        <p:spPr>
          <a:xfrm>
            <a:off x="457200" y="2109320"/>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48" name="Text Placeholder 7"/>
          <p:cNvSpPr>
            <a:spLocks noGrp="1"/>
          </p:cNvSpPr>
          <p:nvPr>
            <p:ph type="body" sz="quarter" idx="23" hasCustomPrompt="1"/>
          </p:nvPr>
        </p:nvSpPr>
        <p:spPr>
          <a:xfrm>
            <a:off x="1315390" y="2938479"/>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49" name="Picture Placeholder 6"/>
          <p:cNvSpPr>
            <a:spLocks noGrp="1"/>
          </p:cNvSpPr>
          <p:nvPr>
            <p:ph type="pic" sz="quarter" idx="24"/>
          </p:nvPr>
        </p:nvSpPr>
        <p:spPr>
          <a:xfrm>
            <a:off x="457200" y="2938479"/>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0" name="Text Placeholder 7"/>
          <p:cNvSpPr>
            <a:spLocks noGrp="1"/>
          </p:cNvSpPr>
          <p:nvPr>
            <p:ph type="body" sz="quarter" idx="25" hasCustomPrompt="1"/>
          </p:nvPr>
        </p:nvSpPr>
        <p:spPr>
          <a:xfrm>
            <a:off x="1315390" y="3767638"/>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1" name="Picture Placeholder 6"/>
          <p:cNvSpPr>
            <a:spLocks noGrp="1"/>
          </p:cNvSpPr>
          <p:nvPr>
            <p:ph type="pic" sz="quarter" idx="26"/>
          </p:nvPr>
        </p:nvSpPr>
        <p:spPr>
          <a:xfrm>
            <a:off x="457200" y="3767638"/>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2" name="Text Placeholder 7"/>
          <p:cNvSpPr>
            <a:spLocks noGrp="1"/>
          </p:cNvSpPr>
          <p:nvPr>
            <p:ph type="body" sz="quarter" idx="27" hasCustomPrompt="1"/>
          </p:nvPr>
        </p:nvSpPr>
        <p:spPr>
          <a:xfrm>
            <a:off x="1315390" y="4596797"/>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3" name="Picture Placeholder 6"/>
          <p:cNvSpPr>
            <a:spLocks noGrp="1"/>
          </p:cNvSpPr>
          <p:nvPr>
            <p:ph type="pic" sz="quarter" idx="28"/>
          </p:nvPr>
        </p:nvSpPr>
        <p:spPr>
          <a:xfrm>
            <a:off x="457200" y="4596797"/>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
        <p:nvSpPr>
          <p:cNvPr id="54" name="Text Placeholder 7"/>
          <p:cNvSpPr>
            <a:spLocks noGrp="1"/>
          </p:cNvSpPr>
          <p:nvPr>
            <p:ph type="body" sz="quarter" idx="29" hasCustomPrompt="1"/>
          </p:nvPr>
        </p:nvSpPr>
        <p:spPr>
          <a:xfrm>
            <a:off x="1315390" y="5425956"/>
            <a:ext cx="7371410" cy="731520"/>
          </a:xfrm>
          <a:ln w="0">
            <a:solidFill>
              <a:schemeClr val="bg1"/>
            </a:solidFill>
          </a:ln>
        </p:spPr>
        <p:txBody>
          <a:bodyPr/>
          <a:lstStyle>
            <a:lvl1pPr marL="0" indent="0">
              <a:buNone/>
              <a:defRPr sz="1000" b="0" i="0" cap="none" baseline="0"/>
            </a:lvl1pPr>
            <a:lvl2pPr>
              <a:defRPr sz="1000"/>
            </a:lvl2pPr>
            <a:lvl3pPr>
              <a:defRPr sz="1000"/>
            </a:lvl3pPr>
            <a:lvl4pPr>
              <a:defRPr sz="1000"/>
            </a:lvl4pPr>
            <a:lvl5pPr>
              <a:defRPr sz="1000"/>
            </a:lvl5pPr>
          </a:lstStyle>
          <a:p>
            <a:pPr lvl="0"/>
            <a:r>
              <a:rPr lang="en-US" dirty="0" smtClean="0"/>
              <a:t>10 PT type. Pull language from website bios.</a:t>
            </a:r>
          </a:p>
        </p:txBody>
      </p:sp>
      <p:sp>
        <p:nvSpPr>
          <p:cNvPr id="55" name="Picture Placeholder 6"/>
          <p:cNvSpPr>
            <a:spLocks noGrp="1"/>
          </p:cNvSpPr>
          <p:nvPr>
            <p:ph type="pic" sz="quarter" idx="30"/>
          </p:nvPr>
        </p:nvSpPr>
        <p:spPr>
          <a:xfrm>
            <a:off x="457200" y="5425956"/>
            <a:ext cx="642602" cy="731520"/>
          </a:xfrm>
          <a:ln>
            <a:solidFill>
              <a:schemeClr val="bg1">
                <a:lumMod val="75000"/>
              </a:schemeClr>
            </a:solidFill>
          </a:ln>
        </p:spPr>
        <p:txBody>
          <a:bodyPr/>
          <a:lstStyle>
            <a:lvl1pPr marL="0" indent="0">
              <a:buNone/>
              <a:defRPr sz="800"/>
            </a:lvl1pPr>
          </a:lstStyle>
          <a:p>
            <a:r>
              <a:rPr lang="en-US" smtClean="0"/>
              <a:t>Click icon to add picture</a:t>
            </a:r>
            <a:endParaRPr lang="en-US" dirty="0"/>
          </a:p>
        </p:txBody>
      </p:sp>
    </p:spTree>
    <p:extLst>
      <p:ext uri="{BB962C8B-B14F-4D97-AF65-F5344CB8AC3E}">
        <p14:creationId xmlns:p14="http://schemas.microsoft.com/office/powerpoint/2010/main" val="203289292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2010458"/>
            <a:ext cx="5189537" cy="3503374"/>
          </a:xfrm>
        </p:spPr>
        <p:txBody>
          <a:bodyPr/>
          <a:lstStyle>
            <a:lvl1pPr marL="0" marR="0" indent="0" algn="l" defTabSz="914400" rtl="0" eaLnBrk="1" fontAlgn="auto" latinLnBrk="0" hangingPunct="1">
              <a:lnSpc>
                <a:spcPct val="90000"/>
              </a:lnSpc>
              <a:spcBef>
                <a:spcPts val="600"/>
              </a:spcBef>
              <a:spcAft>
                <a:spcPts val="0"/>
              </a:spcAft>
              <a:buClrTx/>
              <a:buSzTx/>
              <a:buFont typeface="Arial" charset="0"/>
              <a:buNone/>
              <a:tabLst/>
              <a:defRPr/>
            </a:lvl1pPr>
            <a:lvl2pPr marL="228600" indent="0">
              <a:buNone/>
              <a:defRPr/>
            </a:lvl2pPr>
            <a:lvl3pPr marL="457200" indent="0">
              <a:buNone/>
              <a:defRPr/>
            </a:lvl3pPr>
            <a:lvl4pPr marL="457200" indent="0">
              <a:buNone/>
              <a:defRPr/>
            </a:lvl4pPr>
            <a:lvl5pPr marL="457200" indent="0">
              <a:buNone/>
              <a:defRPr/>
            </a:lvl5pPr>
          </a:lstStyle>
          <a:p>
            <a:r>
              <a:rPr lang="en-US" dirty="0" smtClean="0"/>
              <a:t>Name</a:t>
            </a:r>
            <a:br>
              <a:rPr lang="en-US" dirty="0" smtClean="0"/>
            </a:br>
            <a:r>
              <a:rPr lang="en-US" dirty="0" smtClean="0"/>
              <a:t>Title</a:t>
            </a:r>
            <a:br>
              <a:rPr lang="en-US" dirty="0" smtClean="0"/>
            </a:br>
            <a:r>
              <a:rPr lang="en-US" dirty="0" smtClean="0"/>
              <a:t>Greenwich Associates</a:t>
            </a:r>
            <a:br>
              <a:rPr lang="en-US" dirty="0" smtClean="0"/>
            </a:br>
            <a:r>
              <a:rPr lang="en-US" dirty="0" smtClean="0"/>
              <a:t/>
            </a:r>
            <a:br>
              <a:rPr lang="en-US" dirty="0" smtClean="0"/>
            </a:br>
            <a:r>
              <a:rPr lang="en-US" dirty="0" smtClean="0"/>
              <a:t>Direct: +1 203.xxx.xxxx</a:t>
            </a:r>
            <a:br>
              <a:rPr lang="en-US" dirty="0" smtClean="0"/>
            </a:br>
            <a:r>
              <a:rPr lang="en-US" dirty="0" smtClean="0"/>
              <a:t>Email:</a:t>
            </a:r>
            <a:br>
              <a:rPr lang="en-US" dirty="0" smtClean="0"/>
            </a:br>
            <a:r>
              <a:rPr lang="en-US" dirty="0" smtClean="0"/>
              <a:t/>
            </a:r>
            <a:br>
              <a:rPr lang="en-US" dirty="0" smtClean="0"/>
            </a:br>
            <a:r>
              <a:rPr lang="en-US" dirty="0" err="1" smtClean="0"/>
              <a:t>greenwich.com</a:t>
            </a:r>
            <a:endParaRPr lang="en-US" dirty="0"/>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algn="ctr">
              <a:spcBef>
                <a:spcPts val="1000"/>
              </a:spcBef>
              <a:defRPr/>
            </a:pPr>
            <a:r>
              <a:rPr lang="en-US" sz="900" dirty="0" smtClean="0">
                <a:solidFill>
                  <a:srgbClr val="404040"/>
                </a:solidFill>
                <a:cs typeface="Arial" panose="020B0604020202020204" pitchFamily="34" charset="0"/>
              </a:rPr>
              <a:t>Stamford | London | Singapore | Tokyo | Pleasanton, CA</a:t>
            </a: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a:lnSpc>
                <a:spcPct val="90000"/>
              </a:lnSpc>
              <a:spcBef>
                <a:spcPts val="1000"/>
              </a:spcBef>
              <a:buFont typeface="Arial" charset="0"/>
              <a:buNone/>
              <a:defRPr/>
            </a:pPr>
            <a:r>
              <a:rPr lang="en-US" sz="2400" dirty="0" smtClean="0">
                <a:solidFill>
                  <a:srgbClr val="404040"/>
                </a:solidFill>
              </a:rPr>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a:spcBef>
                <a:spcPts val="1000"/>
              </a:spcBef>
              <a:defRPr/>
            </a:pPr>
            <a:r>
              <a:rPr lang="en-US" sz="650" dirty="0" smtClean="0">
                <a:solidFill>
                  <a:srgbClr val="404040"/>
                </a:solidFill>
                <a:cs typeface="Arial" panose="020B0604020202020204" pitchFamily="34" charset="0"/>
              </a:rPr>
              <a:t>© 2019 Greenwich Associates, LLC.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Competitive Challenges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Quality Index</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ACCESS</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Greenwich AIM</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and Greenwich Reports</a:t>
            </a:r>
            <a:r>
              <a:rPr lang="en-US" sz="650" baseline="30000" dirty="0" smtClean="0">
                <a:solidFill>
                  <a:srgbClr val="404040"/>
                </a:solidFill>
                <a:cs typeface="Arial" panose="020B0604020202020204" pitchFamily="34" charset="0"/>
              </a:rPr>
              <a:t>®</a:t>
            </a:r>
            <a:r>
              <a:rPr lang="en-US" sz="650" i="1" dirty="0" smtClean="0">
                <a:solidFill>
                  <a:srgbClr val="404040"/>
                </a:solidFill>
                <a:cs typeface="Arial" panose="020B0604020202020204" pitchFamily="34" charset="0"/>
              </a:rPr>
              <a:t> </a:t>
            </a:r>
            <a:r>
              <a:rPr lang="en-US" sz="650" dirty="0" smtClean="0">
                <a:solidFill>
                  <a:srgbClr val="404040"/>
                </a:solidFill>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810" y="2029743"/>
            <a:ext cx="1901956" cy="387097"/>
          </a:xfrm>
          <a:prstGeom prst="rect">
            <a:avLst/>
          </a:prstGeom>
        </p:spPr>
      </p:pic>
    </p:spTree>
    <p:extLst>
      <p:ext uri="{BB962C8B-B14F-4D97-AF65-F5344CB8AC3E}">
        <p14:creationId xmlns:p14="http://schemas.microsoft.com/office/powerpoint/2010/main" val="32363944"/>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ontact Inf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8259EC-6011-514B-8311-D152FC74DF01}" type="slidenum">
              <a:rPr lang="en-US" smtClean="0">
                <a:solidFill>
                  <a:srgbClr val="404040">
                    <a:tint val="75000"/>
                  </a:srgbClr>
                </a:solidFill>
              </a:rPr>
              <a:pPr/>
              <a:t>‹#›</a:t>
            </a:fld>
            <a:endParaRPr lang="en-US">
              <a:solidFill>
                <a:srgbClr val="404040">
                  <a:tint val="75000"/>
                </a:srgbClr>
              </a:solidFill>
            </a:endParaRPr>
          </a:p>
        </p:txBody>
      </p:sp>
      <p:cxnSp>
        <p:nvCxnSpPr>
          <p:cNvPr id="16" name="Straight Connector 15"/>
          <p:cNvCxnSpPr/>
          <p:nvPr userDrawn="1"/>
        </p:nvCxnSpPr>
        <p:spPr>
          <a:xfrm>
            <a:off x="3044952" y="1517904"/>
            <a:ext cx="0" cy="3995928"/>
          </a:xfrm>
          <a:prstGeom prst="line">
            <a:avLst/>
          </a:prstGeom>
          <a:ln w="25400">
            <a:solidFill>
              <a:schemeClr val="bg1">
                <a:lumMod val="85000"/>
              </a:schemeClr>
            </a:solidFill>
            <a:round/>
          </a:ln>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6" hasCustomPrompt="1"/>
          </p:nvPr>
        </p:nvSpPr>
        <p:spPr>
          <a:xfrm>
            <a:off x="3497263" y="1517904"/>
            <a:ext cx="5189537" cy="3995928"/>
          </a:xfrm>
        </p:spPr>
        <p:txBody>
          <a:bodyPr/>
          <a:lstStyle>
            <a:lvl1pPr marL="0" marR="0" indent="0" algn="l" defTabSz="914400" rtl="0" eaLnBrk="1" fontAlgn="auto" latinLnBrk="0" hangingPunct="1">
              <a:lnSpc>
                <a:spcPct val="90000"/>
              </a:lnSpc>
              <a:spcBef>
                <a:spcPts val="400"/>
              </a:spcBef>
              <a:spcAft>
                <a:spcPts val="0"/>
              </a:spcAft>
              <a:buClrTx/>
              <a:buSzTx/>
              <a:buFont typeface="Arial" charset="0"/>
              <a:buNone/>
              <a:tabLst/>
              <a:defRPr sz="1200"/>
            </a:lvl1pPr>
            <a:lvl2pPr marL="228600" indent="0">
              <a:buNone/>
              <a:defRPr/>
            </a:lvl2pPr>
            <a:lvl3pPr marL="457200" indent="0">
              <a:buNone/>
              <a:defRPr/>
            </a:lvl3pPr>
            <a:lvl4pPr marL="457200" indent="0">
              <a:buNone/>
              <a:defRPr/>
            </a:lvl4pPr>
            <a:lvl5pPr marL="457200" indent="0">
              <a:buNone/>
              <a:defRPr/>
            </a:lvl5pPr>
          </a:lstStyle>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a:p>
            <a:endParaRPr lang="en-US" dirty="0" smtClean="0"/>
          </a:p>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a:p>
            <a:endParaRPr lang="en-US" dirty="0" smtClean="0"/>
          </a:p>
          <a:p>
            <a:r>
              <a:rPr lang="en-US" dirty="0" smtClean="0"/>
              <a:t>Name</a:t>
            </a:r>
          </a:p>
          <a:p>
            <a:r>
              <a:rPr lang="en-US" dirty="0" smtClean="0"/>
              <a:t>Title</a:t>
            </a:r>
          </a:p>
          <a:p>
            <a:r>
              <a:rPr lang="en-US" dirty="0" smtClean="0"/>
              <a:t>Greenwich Associates</a:t>
            </a:r>
          </a:p>
          <a:p>
            <a:r>
              <a:rPr lang="en-US" dirty="0" smtClean="0"/>
              <a:t>Direct: +1 203.xxx.xxxx</a:t>
            </a:r>
          </a:p>
          <a:p>
            <a:r>
              <a:rPr lang="en-US" dirty="0" smtClean="0"/>
              <a:t>Email:</a:t>
            </a:r>
          </a:p>
        </p:txBody>
      </p:sp>
      <p:sp>
        <p:nvSpPr>
          <p:cNvPr id="9" name="TextBox 8"/>
          <p:cNvSpPr txBox="1"/>
          <p:nvPr userDrawn="1"/>
        </p:nvSpPr>
        <p:spPr>
          <a:xfrm>
            <a:off x="476250" y="6453868"/>
            <a:ext cx="8229600" cy="230832"/>
          </a:xfrm>
          <a:prstGeom prst="rect">
            <a:avLst/>
          </a:prstGeom>
          <a:noFill/>
        </p:spPr>
        <p:txBody>
          <a:bodyPr wrap="square" rtlCol="0">
            <a:spAutoFit/>
          </a:bodyPr>
          <a:lstStyle/>
          <a:p>
            <a:pPr algn="ctr">
              <a:spcBef>
                <a:spcPts val="1000"/>
              </a:spcBef>
              <a:defRPr/>
            </a:pPr>
            <a:r>
              <a:rPr lang="en-US" sz="900" dirty="0" smtClean="0">
                <a:solidFill>
                  <a:srgbClr val="404040"/>
                </a:solidFill>
                <a:cs typeface="Arial" panose="020B0604020202020204" pitchFamily="34" charset="0"/>
              </a:rPr>
              <a:t>Stamford | London | Singapore | Tokyo </a:t>
            </a:r>
            <a:r>
              <a:rPr lang="en-US" sz="900" smtClean="0">
                <a:solidFill>
                  <a:srgbClr val="404040"/>
                </a:solidFill>
                <a:cs typeface="Arial" panose="020B0604020202020204" pitchFamily="34" charset="0"/>
              </a:rPr>
              <a:t>| Pleasanton</a:t>
            </a:r>
            <a:r>
              <a:rPr lang="en-US" sz="900" dirty="0" smtClean="0">
                <a:solidFill>
                  <a:srgbClr val="404040"/>
                </a:solidFill>
                <a:cs typeface="Arial" panose="020B0604020202020204" pitchFamily="34" charset="0"/>
              </a:rPr>
              <a:t>, CA</a:t>
            </a:r>
          </a:p>
        </p:txBody>
      </p:sp>
      <p:sp>
        <p:nvSpPr>
          <p:cNvPr id="21" name="TextBox 20"/>
          <p:cNvSpPr txBox="1"/>
          <p:nvPr userDrawn="1"/>
        </p:nvSpPr>
        <p:spPr>
          <a:xfrm>
            <a:off x="457200" y="435994"/>
            <a:ext cx="8229600" cy="1067686"/>
          </a:xfrm>
          <a:prstGeom prst="rect">
            <a:avLst/>
          </a:prstGeom>
          <a:noFill/>
        </p:spPr>
        <p:txBody>
          <a:bodyPr wrap="square" rtlCol="0" anchor="t" anchorCtr="0">
            <a:noAutofit/>
          </a:bodyPr>
          <a:lstStyle/>
          <a:p>
            <a:pPr>
              <a:lnSpc>
                <a:spcPct val="90000"/>
              </a:lnSpc>
              <a:spcBef>
                <a:spcPts val="1000"/>
              </a:spcBef>
              <a:buFont typeface="Arial" charset="0"/>
              <a:buNone/>
              <a:defRPr/>
            </a:pPr>
            <a:r>
              <a:rPr lang="en-US" sz="2400" dirty="0" smtClean="0">
                <a:solidFill>
                  <a:srgbClr val="404040"/>
                </a:solidFill>
              </a:rPr>
              <a:t>Contact Information</a:t>
            </a:r>
          </a:p>
        </p:txBody>
      </p:sp>
      <p:sp>
        <p:nvSpPr>
          <p:cNvPr id="24" name="TextBox 23"/>
          <p:cNvSpPr txBox="1"/>
          <p:nvPr userDrawn="1"/>
        </p:nvSpPr>
        <p:spPr>
          <a:xfrm>
            <a:off x="457200" y="5872976"/>
            <a:ext cx="8229600" cy="392415"/>
          </a:xfrm>
          <a:prstGeom prst="rect">
            <a:avLst/>
          </a:prstGeom>
          <a:solidFill>
            <a:schemeClr val="bg1">
              <a:lumMod val="95000"/>
            </a:schemeClr>
          </a:solidFill>
        </p:spPr>
        <p:txBody>
          <a:bodyPr wrap="square" rtlCol="0">
            <a:spAutoFit/>
          </a:bodyPr>
          <a:lstStyle/>
          <a:p>
            <a:pPr>
              <a:spcBef>
                <a:spcPts val="1000"/>
              </a:spcBef>
              <a:defRPr/>
            </a:pPr>
            <a:r>
              <a:rPr lang="en-US" sz="650" dirty="0" smtClean="0">
                <a:solidFill>
                  <a:srgbClr val="404040"/>
                </a:solidFill>
                <a:cs typeface="Arial" panose="020B0604020202020204" pitchFamily="34" charset="0"/>
              </a:rPr>
              <a:t>© 2019 Greenwich Associates, LLC. Javelin Strategy &amp; Research is a division of Greenwich Associates.  All rights reserved. No portion of these materials may be copied, reproduced, distributed or transmitted, electronically or otherwise, to external parties or publicly without the permission of Greenwich Associates, LLC. Greenwich Associates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Competitive Challenges</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Quality Index</a:t>
            </a:r>
            <a:r>
              <a:rPr lang="en-US" sz="650" baseline="30000" dirty="0" smtClean="0">
                <a:solidFill>
                  <a:srgbClr val="404040"/>
                </a:solidFill>
                <a:cs typeface="Arial" panose="020B0604020202020204" pitchFamily="34" charset="0"/>
              </a:rPr>
              <a:t>®</a:t>
            </a:r>
            <a:r>
              <a:rPr lang="en-US" sz="650" dirty="0" smtClean="0">
                <a:solidFill>
                  <a:srgbClr val="404040"/>
                </a:solidFill>
                <a:cs typeface="Arial" panose="020B0604020202020204" pitchFamily="34" charset="0"/>
              </a:rPr>
              <a:t>, Greenwich ACCESS</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Greenwich AIM</a:t>
            </a:r>
            <a:r>
              <a:rPr lang="en-US" sz="650" baseline="30000" dirty="0" smtClean="0">
                <a:solidFill>
                  <a:srgbClr val="404040"/>
                </a:solidFill>
                <a:cs typeface="Arial" panose="020B0604020202020204" pitchFamily="34" charset="0"/>
              </a:rPr>
              <a:t>TM</a:t>
            </a:r>
            <a:r>
              <a:rPr lang="en-US" sz="650" dirty="0" smtClean="0">
                <a:solidFill>
                  <a:srgbClr val="404040"/>
                </a:solidFill>
                <a:cs typeface="Arial" panose="020B0604020202020204" pitchFamily="34" charset="0"/>
              </a:rPr>
              <a:t>, and Greenwich Reports</a:t>
            </a:r>
            <a:r>
              <a:rPr lang="en-US" sz="650" baseline="30000" dirty="0" smtClean="0">
                <a:solidFill>
                  <a:srgbClr val="404040"/>
                </a:solidFill>
                <a:cs typeface="Arial" panose="020B0604020202020204" pitchFamily="34" charset="0"/>
              </a:rPr>
              <a:t>®</a:t>
            </a:r>
            <a:r>
              <a:rPr lang="en-US" sz="650" i="1" dirty="0" smtClean="0">
                <a:solidFill>
                  <a:srgbClr val="404040"/>
                </a:solidFill>
                <a:cs typeface="Arial" panose="020B0604020202020204" pitchFamily="34" charset="0"/>
              </a:rPr>
              <a:t> </a:t>
            </a:r>
            <a:r>
              <a:rPr lang="en-US" sz="650" dirty="0" smtClean="0">
                <a:solidFill>
                  <a:srgbClr val="404040"/>
                </a:solidFill>
                <a:cs typeface="Arial" panose="020B0604020202020204" pitchFamily="34" charset="0"/>
              </a:rPr>
              <a:t>are registered marks of Greenwich Associates, LLC. Greenwich Associates may also have rights in certain other marks used in these materials.</a:t>
            </a:r>
          </a:p>
        </p:txBody>
      </p:sp>
      <p:sp>
        <p:nvSpPr>
          <p:cNvPr id="2" name="Footer Placeholder 1"/>
          <p:cNvSpPr>
            <a:spLocks noGrp="1"/>
          </p:cNvSpPr>
          <p:nvPr>
            <p:ph type="ftr" sz="quarter" idx="17"/>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810" y="2029743"/>
            <a:ext cx="1901956" cy="387097"/>
          </a:xfrm>
          <a:prstGeom prst="rect">
            <a:avLst/>
          </a:prstGeom>
        </p:spPr>
      </p:pic>
    </p:spTree>
    <p:extLst>
      <p:ext uri="{BB962C8B-B14F-4D97-AF65-F5344CB8AC3E}">
        <p14:creationId xmlns:p14="http://schemas.microsoft.com/office/powerpoint/2010/main" val="20205511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29" hasCustomPrompt="1"/>
          </p:nvPr>
        </p:nvSpPr>
        <p:spPr>
          <a:xfrm>
            <a:off x="-1" y="3108960"/>
            <a:ext cx="1089025" cy="652463"/>
          </a:xfrm>
          <a:solidFill>
            <a:schemeClr val="bg1">
              <a:alpha val="50000"/>
            </a:schemeClr>
          </a:solidFill>
        </p:spPr>
        <p:txBody>
          <a:bodyPr/>
          <a:lstStyle>
            <a:lvl1pPr marL="0" indent="0">
              <a:buNone/>
              <a:defRPr>
                <a:no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 </a:t>
            </a:r>
          </a:p>
        </p:txBody>
      </p:sp>
      <p:sp>
        <p:nvSpPr>
          <p:cNvPr id="6" name="Title 5"/>
          <p:cNvSpPr>
            <a:spLocks noGrp="1"/>
          </p:cNvSpPr>
          <p:nvPr>
            <p:ph type="title" hasCustomPrompt="1"/>
          </p:nvPr>
        </p:nvSpPr>
        <p:spPr>
          <a:xfrm>
            <a:off x="1252728" y="3108960"/>
            <a:ext cx="7534656" cy="649224"/>
          </a:xfrm>
        </p:spPr>
        <p:txBody>
          <a:bodyPr anchor="ctr" anchorCtr="0"/>
          <a:lstStyle>
            <a:lvl1pPr marL="0" marR="0" indent="0" algn="l" defTabSz="914400" rtl="0" eaLnBrk="1" fontAlgn="auto" latinLnBrk="0" hangingPunct="1">
              <a:lnSpc>
                <a:spcPct val="90000"/>
              </a:lnSpc>
              <a:spcBef>
                <a:spcPct val="0"/>
              </a:spcBef>
              <a:spcAft>
                <a:spcPts val="0"/>
              </a:spcAft>
              <a:buClrTx/>
              <a:buSzTx/>
              <a:buFontTx/>
              <a:buNone/>
              <a:tabLst/>
              <a:defRPr sz="2400">
                <a:solidFill>
                  <a:schemeClr val="bg1"/>
                </a:solidFill>
              </a:defRPr>
            </a:lvl1pPr>
          </a:lstStyle>
          <a:p>
            <a:r>
              <a:rPr lang="en-US" sz="2000" dirty="0"/>
              <a:t>Divider Page, 20 PT, Initial Caps, No Bold, One Line</a:t>
            </a:r>
            <a:endParaRPr lang="en-US" dirty="0"/>
          </a:p>
        </p:txBody>
      </p:sp>
      <p:sp>
        <p:nvSpPr>
          <p:cNvPr id="5" name="Footer Placeholder 4"/>
          <p:cNvSpPr>
            <a:spLocks noGrp="1"/>
          </p:cNvSpPr>
          <p:nvPr>
            <p:ph type="ftr" sz="quarter" idx="30"/>
          </p:nvPr>
        </p:nvSpPr>
        <p:spPr/>
        <p:txBody>
          <a:bodyPr/>
          <a:lstStyle>
            <a:lvl1pPr>
              <a:defRPr>
                <a:solidFill>
                  <a:schemeClr val="bg1"/>
                </a:solidFill>
              </a:defRPr>
            </a:lvl1pPr>
          </a:lstStyle>
          <a:p>
            <a:r>
              <a:rPr lang="en-US"/>
              <a:t>Greenwich Associates</a:t>
            </a:r>
            <a:endParaRPr lang="en-US" dirty="0"/>
          </a:p>
        </p:txBody>
      </p:sp>
      <p:sp>
        <p:nvSpPr>
          <p:cNvPr id="7" name="Slide Number Placeholder 6"/>
          <p:cNvSpPr>
            <a:spLocks noGrp="1"/>
          </p:cNvSpPr>
          <p:nvPr>
            <p:ph type="sldNum" sz="quarter" idx="31"/>
          </p:nvPr>
        </p:nvSpPr>
        <p:spPr/>
        <p:txBody>
          <a:bodyPr/>
          <a:lstStyle>
            <a:lvl1pPr>
              <a:defRPr>
                <a:solidFill>
                  <a:schemeClr val="bg1"/>
                </a:solidFill>
              </a:defRPr>
            </a:lvl1pPr>
          </a:lstStyle>
          <a:p>
            <a:fld id="{CB8259EC-6011-514B-8311-D152FC74DF01}" type="slidenum">
              <a:rPr lang="en-US" smtClean="0"/>
              <a:pPr/>
              <a:t>‹#›</a:t>
            </a:fld>
            <a:endParaRPr lang="en-US" dirty="0"/>
          </a:p>
        </p:txBody>
      </p:sp>
    </p:spTree>
    <p:extLst>
      <p:ext uri="{BB962C8B-B14F-4D97-AF65-F5344CB8AC3E}">
        <p14:creationId xmlns:p14="http://schemas.microsoft.com/office/powerpoint/2010/main" val="209279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584959"/>
            <a:ext cx="8229600" cy="472744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baseline="0"/>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marL="228600" marR="0" lvl="0" indent="-228600" algn="l" defTabSz="914400" rtl="0" eaLnBrk="1" fontAlgn="auto" latinLnBrk="0" hangingPunct="1">
              <a:lnSpc>
                <a:spcPct val="90000"/>
              </a:lnSpc>
              <a:spcBef>
                <a:spcPts val="1000"/>
              </a:spcBef>
              <a:spcAft>
                <a:spcPts val="0"/>
              </a:spcAft>
              <a:buClrTx/>
              <a:buSzTx/>
              <a:buFont typeface="Arial" charset="0"/>
              <a:buChar char="•"/>
              <a:tabLst/>
              <a:defRPr/>
            </a:pPr>
            <a:r>
              <a:rPr lang="en-US" dirty="0"/>
              <a:t>First line can be a sentence with bullets or they can be removed. 14 pt. (No smaller than 12 pt., no larger than 16 </a:t>
            </a:r>
            <a:r>
              <a:rPr lang="en-US" dirty="0" err="1"/>
              <a:t>pt</a:t>
            </a:r>
            <a:r>
              <a:rPr lang="en-US" dirty="0"/>
              <a:t> text, use formatted bullets</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5" name="Footer Placeholder 4"/>
          <p:cNvSpPr>
            <a:spLocks noGrp="1"/>
          </p:cNvSpPr>
          <p:nvPr>
            <p:ph type="ftr" sz="quarter" idx="11"/>
          </p:nvPr>
        </p:nvSpPr>
        <p:spPr/>
        <p:txBody>
          <a:bodyPr/>
          <a:lstStyle/>
          <a:p>
            <a:r>
              <a:rPr lang="en-US"/>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sp>
        <p:nvSpPr>
          <p:cNvPr id="4" name="Title 3"/>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lang="en-US" b="0" i="0" smtClean="0">
                <a:effectLst/>
              </a:defRPr>
            </a:lvl1pPr>
          </a:lstStyle>
          <a:p>
            <a:r>
              <a:rPr lang="en-US" sz="2400" dirty="0"/>
              <a:t>Click To Add: Up To 3 Lines, Initial Caps, 24 PT, No Bold, No Blue Subhead, Anchored At Top, Use Body Area Below For Bullets/Charts/Graphs</a:t>
            </a:r>
            <a:endParaRPr lang="en-US" dirty="0"/>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100000"/>
              </a:lnSpc>
              <a:spcBef>
                <a:spcPts val="1000"/>
              </a:spcBef>
              <a:spcAft>
                <a:spcPts val="0"/>
              </a:spcAft>
              <a:buClrTx/>
              <a:buSzTx/>
              <a:buFontTx/>
              <a:buNone/>
              <a:tabLst/>
              <a:defRPr sz="900" baseline="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800" b="0" i="0" u="none" strike="noStrike" kern="1200" cap="none" spc="0" normalizeH="0" baseline="0" noProof="0" dirty="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35994"/>
            <a:ext cx="8229600" cy="495025"/>
          </a:xfrm>
        </p:spPr>
        <p:txBody>
          <a:bodyPr/>
          <a:lstStyle>
            <a:lvl1pPr>
              <a:defRPr baseline="0"/>
            </a:lvl1pPr>
          </a:lstStyle>
          <a:p>
            <a:r>
              <a:rPr lang="en-US" sz="2400" dirty="0"/>
              <a:t>Click To Add </a:t>
            </a:r>
            <a:r>
              <a:rPr lang="en-US" dirty="0"/>
              <a:t>One Line Initial Caps Headline (24 PT)</a:t>
            </a:r>
          </a:p>
        </p:txBody>
      </p:sp>
      <p:sp>
        <p:nvSpPr>
          <p:cNvPr id="3" name="Content Placeholder 2"/>
          <p:cNvSpPr>
            <a:spLocks noGrp="1"/>
          </p:cNvSpPr>
          <p:nvPr>
            <p:ph idx="1" hasCustomPrompt="1"/>
          </p:nvPr>
        </p:nvSpPr>
        <p:spPr>
          <a:xfrm>
            <a:off x="457200" y="1756953"/>
            <a:ext cx="8229600" cy="4555453"/>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charset="0"/>
              <a:buChar char="•"/>
              <a:tabLst/>
              <a:defRPr/>
            </a:lvl1pPr>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a:t>First line can be a sentence with bullets or they can be removed. 14 pt. (No smaller than 12 pt., no larger than 16 </a:t>
            </a:r>
            <a:r>
              <a:rPr lang="en-US" dirty="0" err="1"/>
              <a:t>pt</a:t>
            </a:r>
            <a:r>
              <a:rPr lang="en-US" dirty="0"/>
              <a:t> text, use formatted bullets</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5" name="Footer Placeholder 4"/>
          <p:cNvSpPr>
            <a:spLocks noGrp="1"/>
          </p:cNvSpPr>
          <p:nvPr>
            <p:ph type="ftr" sz="quarter" idx="11"/>
          </p:nvPr>
        </p:nvSpPr>
        <p:spPr/>
        <p:txBody>
          <a:bodyPr/>
          <a:lstStyle/>
          <a:p>
            <a:r>
              <a:rPr lang="en-US"/>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sp>
        <p:nvSpPr>
          <p:cNvPr id="7" name="Text Placeholder 6"/>
          <p:cNvSpPr>
            <a:spLocks noGrp="1"/>
          </p:cNvSpPr>
          <p:nvPr>
            <p:ph type="body" sz="quarter" idx="13" hasCustomPrompt="1"/>
          </p:nvPr>
        </p:nvSpPr>
        <p:spPr>
          <a:xfrm>
            <a:off x="457200" y="931020"/>
            <a:ext cx="8229600" cy="825932"/>
          </a:xfrm>
        </p:spPr>
        <p:txBody>
          <a:bodyPr/>
          <a:lstStyle>
            <a:lvl1pPr marL="0" indent="0">
              <a:spcBef>
                <a:spcPts val="0"/>
              </a:spcBef>
              <a:buNone/>
              <a:defRPr sz="1800">
                <a:solidFill>
                  <a:schemeClr val="accent1">
                    <a:lumMod val="75000"/>
                  </a:schemeClr>
                </a:solidFill>
              </a:defRPr>
            </a:lvl1pPr>
            <a:lvl2pPr marL="228600" indent="0">
              <a:buNone/>
              <a:defRPr sz="1800">
                <a:solidFill>
                  <a:schemeClr val="accent1"/>
                </a:solidFill>
              </a:defRPr>
            </a:lvl2pPr>
            <a:lvl3pPr marL="457200" indent="0">
              <a:buNone/>
              <a:defRPr sz="1800">
                <a:solidFill>
                  <a:schemeClr val="accent1"/>
                </a:solidFill>
              </a:defRPr>
            </a:lvl3pPr>
            <a:lvl4pPr marL="457200" indent="0">
              <a:buNone/>
              <a:defRPr sz="1800">
                <a:solidFill>
                  <a:schemeClr val="accent1"/>
                </a:solidFill>
              </a:defRPr>
            </a:lvl4pPr>
            <a:lvl5pPr marL="457200" indent="0">
              <a:buNone/>
              <a:defRPr sz="1800">
                <a:solidFill>
                  <a:schemeClr val="accent1"/>
                </a:solidFill>
              </a:defRPr>
            </a:lvl5pPr>
          </a:lstStyle>
          <a:p>
            <a:pPr lvl="0"/>
            <a:r>
              <a:rPr lang="en-US" dirty="0"/>
              <a:t>Click to add up to three lines of subtext/descriptor with no period at the end </a:t>
            </a:r>
            <a:br>
              <a:rPr lang="en-US" dirty="0"/>
            </a:br>
            <a:r>
              <a:rPr lang="en-US" dirty="0"/>
              <a:t>(18 pt. with blue color – 53 r, 101 g, 128 b)</a:t>
            </a:r>
          </a:p>
        </p:txBody>
      </p:sp>
      <p:sp>
        <p:nvSpPr>
          <p:cNvPr id="12" name="Text Placeholder 9"/>
          <p:cNvSpPr>
            <a:spLocks noGrp="1"/>
          </p:cNvSpPr>
          <p:nvPr>
            <p:ph type="body" sz="quarter" idx="14" hasCustomPrompt="1"/>
          </p:nvPr>
        </p:nvSpPr>
        <p:spPr>
          <a:xfrm>
            <a:off x="457200" y="5672327"/>
            <a:ext cx="8229600" cy="640080"/>
          </a:xfrm>
        </p:spPr>
        <p:txBody>
          <a:bodyPr anchor="b" anchorCtr="0"/>
          <a:lstStyle>
            <a:lvl1pPr marL="0" marR="0" indent="0" algn="l" defTabSz="914400" rtl="0" eaLnBrk="1" fontAlgn="auto" latinLnBrk="0" hangingPunct="1">
              <a:lnSpc>
                <a:spcPct val="90000"/>
              </a:lnSpc>
              <a:spcBef>
                <a:spcPts val="1000"/>
              </a:spcBef>
              <a:spcAft>
                <a:spcPts val="0"/>
              </a:spcAft>
              <a:buClrTx/>
              <a:buSzTx/>
              <a:buFontTx/>
              <a:buNone/>
              <a:tabLst/>
              <a:defRPr sz="900">
                <a:solidFill>
                  <a:schemeClr val="tx1"/>
                </a:solidFill>
              </a:defRPr>
            </a:lvl1pPr>
            <a:lvl2pPr marL="228600" indent="0">
              <a:buFontTx/>
              <a:buNone/>
              <a:defRPr sz="900"/>
            </a:lvl2pPr>
            <a:lvl3pPr marL="457200" indent="0">
              <a:buFontTx/>
              <a:buNone/>
              <a:defRPr sz="900"/>
            </a:lvl3pPr>
            <a:lvl4pPr marL="457200" indent="0">
              <a:buFontTx/>
              <a:buNone/>
              <a:defRPr sz="900"/>
            </a:lvl4pPr>
            <a:lvl5pPr marL="457200" indent="0">
              <a:buFontTx/>
              <a:buNone/>
              <a:defRPr sz="900"/>
            </a:lvl5p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800" b="0" i="0" u="none" strike="noStrike" kern="1200" cap="none" spc="0" normalizeH="0" baseline="0" noProof="0" dirty="0">
                <a:ln>
                  <a:noFill/>
                </a:ln>
                <a:solidFill>
                  <a:srgbClr val="404040"/>
                </a:solidFill>
                <a:effectLst/>
                <a:uLnTx/>
                <a:uFillTx/>
                <a:latin typeface="+mn-lt"/>
                <a:ea typeface="+mn-ea"/>
                <a:cs typeface="+mn-cs"/>
              </a:rPr>
              <a:t>Source/Footnotes: 8PT - Make sure to source every graph. Do do not move any closer to Greenwich Associates in footer</a:t>
            </a:r>
          </a:p>
        </p:txBody>
      </p:sp>
    </p:spTree>
    <p:extLst>
      <p:ext uri="{BB962C8B-B14F-4D97-AF65-F5344CB8AC3E}">
        <p14:creationId xmlns:p14="http://schemas.microsoft.com/office/powerpoint/2010/main" val="36974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a:t>Click to add text (14 </a:t>
            </a:r>
            <a:r>
              <a:rPr lang="en-US" dirty="0" err="1"/>
              <a:t>pt</a:t>
            </a:r>
            <a:r>
              <a:rPr lang="en-US" dirty="0"/>
              <a:t> with solid circle bullet)</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5" name="Text Placeholder 4"/>
          <p:cNvSpPr>
            <a:spLocks noGrp="1"/>
          </p:cNvSpPr>
          <p:nvPr>
            <p:ph type="body" sz="quarter" idx="3" hasCustomPrompt="1"/>
          </p:nvPr>
        </p:nvSpPr>
        <p:spPr>
          <a:xfrm>
            <a:off x="4629150" y="1656013"/>
            <a:ext cx="4057650"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a:t>Click to add text (14 </a:t>
            </a:r>
            <a:r>
              <a:rPr lang="en-US" dirty="0" err="1"/>
              <a:t>pt</a:t>
            </a:r>
            <a:r>
              <a:rPr lang="en-US" dirty="0"/>
              <a:t> with solid circle bullet)</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8" name="Footer Placeholder 7"/>
          <p:cNvSpPr>
            <a:spLocks noGrp="1"/>
          </p:cNvSpPr>
          <p:nvPr>
            <p:ph type="ftr" sz="quarter" idx="11"/>
          </p:nvPr>
        </p:nvSpPr>
        <p:spPr/>
        <p:txBody>
          <a:bodyPr/>
          <a:lstStyle/>
          <a:p>
            <a:r>
              <a:rPr lang="en-US"/>
              <a:t>Greenwich Associates</a:t>
            </a:r>
          </a:p>
        </p:txBody>
      </p:sp>
      <p:sp>
        <p:nvSpPr>
          <p:cNvPr id="9" name="Slide Number Placeholder 8"/>
          <p:cNvSpPr>
            <a:spLocks noGrp="1"/>
          </p:cNvSpPr>
          <p:nvPr>
            <p:ph type="sldNum" sz="quarter" idx="12"/>
          </p:nvPr>
        </p:nvSpPr>
        <p:spPr/>
        <p:txBody>
          <a:bodyPr/>
          <a:lstStyle/>
          <a:p>
            <a:fld id="{CB8259EC-6011-514B-8311-D152FC74DF01}" type="slidenum">
              <a:rPr lang="en-US" smtClean="0"/>
              <a:t>‹#›</a:t>
            </a:fld>
            <a:endParaRPr lang="en-US"/>
          </a:p>
        </p:txBody>
      </p:sp>
      <p:sp>
        <p:nvSpPr>
          <p:cNvPr id="12" name="Text Placeholder 4"/>
          <p:cNvSpPr>
            <a:spLocks noGrp="1"/>
          </p:cNvSpPr>
          <p:nvPr>
            <p:ph type="body" sz="quarter" idx="13" hasCustomPrompt="1"/>
          </p:nvPr>
        </p:nvSpPr>
        <p:spPr>
          <a:xfrm>
            <a:off x="457201" y="1656013"/>
            <a:ext cx="4040982"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a:t>Click To Add One Line Initial Caps Headline (24 PT)</a:t>
            </a:r>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up to two lines of subtext/descriptor with no period at the end </a:t>
            </a:r>
            <a:br>
              <a:rPr lang="en-US" dirty="0"/>
            </a:br>
            <a:r>
              <a:rPr lang="en-US" dirty="0"/>
              <a:t>(18 pt. with blue color – 53 r, 101 g, 128 b)</a:t>
            </a:r>
          </a:p>
        </p:txBody>
      </p:sp>
    </p:spTree>
    <p:extLst>
      <p:ext uri="{BB962C8B-B14F-4D97-AF65-F5344CB8AC3E}">
        <p14:creationId xmlns:p14="http://schemas.microsoft.com/office/powerpoint/2010/main" val="185041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57200" y="2177730"/>
            <a:ext cx="4040982"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a:t>Click to add text (14 </a:t>
            </a:r>
            <a:r>
              <a:rPr lang="en-US" dirty="0" err="1"/>
              <a:t>pt</a:t>
            </a:r>
            <a:r>
              <a:rPr lang="en-US" dirty="0"/>
              <a:t> with solid circle bullet)</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6" name="Content Placeholder 5"/>
          <p:cNvSpPr>
            <a:spLocks noGrp="1"/>
          </p:cNvSpPr>
          <p:nvPr>
            <p:ph sz="quarter" idx="4" hasCustomPrompt="1"/>
          </p:nvPr>
        </p:nvSpPr>
        <p:spPr>
          <a:xfrm>
            <a:off x="4629150" y="2177730"/>
            <a:ext cx="4057650" cy="4134677"/>
          </a:xfrm>
          <a:ln>
            <a:solidFill>
              <a:schemeClr val="accent1"/>
            </a:solidFill>
          </a:ln>
        </p:spPr>
        <p:txBody>
          <a:bodyPr/>
          <a:lstStyle>
            <a:lvl4pPr marL="685800" marR="0" indent="-228600" algn="l" defTabSz="914400" rtl="0" eaLnBrk="1" fontAlgn="auto" latinLnBrk="0" hangingPunct="1">
              <a:lnSpc>
                <a:spcPct val="90000"/>
              </a:lnSpc>
              <a:spcBef>
                <a:spcPts val="500"/>
              </a:spcBef>
              <a:spcAft>
                <a:spcPts val="0"/>
              </a:spcAft>
              <a:buClrTx/>
              <a:buSzTx/>
              <a:buFont typeface="Wingdings" charset="2"/>
              <a:buChar char="§"/>
              <a:tabLst/>
              <a:defRPr/>
            </a:lvl4pPr>
          </a:lstStyle>
          <a:p>
            <a:pPr lvl="0"/>
            <a:r>
              <a:rPr lang="en-US" dirty="0"/>
              <a:t>Click to add text (14 </a:t>
            </a:r>
            <a:r>
              <a:rPr lang="en-US" dirty="0" err="1"/>
              <a:t>pt</a:t>
            </a:r>
            <a:r>
              <a:rPr lang="en-US" dirty="0"/>
              <a:t> with solid circle bullet)</a:t>
            </a:r>
          </a:p>
          <a:p>
            <a:pPr lvl="1"/>
            <a:r>
              <a:rPr lang="en-US" dirty="0"/>
              <a:t>Second level (12 </a:t>
            </a:r>
            <a:r>
              <a:rPr lang="en-US" dirty="0" err="1"/>
              <a:t>pt</a:t>
            </a:r>
            <a:r>
              <a:rPr lang="en-US" dirty="0"/>
              <a:t> with dash bullet)</a:t>
            </a:r>
          </a:p>
          <a:p>
            <a:pPr lvl="2"/>
            <a:r>
              <a:rPr lang="en-US" dirty="0"/>
              <a:t>Third level (12 </a:t>
            </a:r>
            <a:r>
              <a:rPr lang="en-US" dirty="0" err="1"/>
              <a:t>pt</a:t>
            </a:r>
            <a:r>
              <a:rPr lang="en-US" dirty="0"/>
              <a:t> with box bullet)</a:t>
            </a:r>
          </a:p>
        </p:txBody>
      </p:sp>
      <p:sp>
        <p:nvSpPr>
          <p:cNvPr id="8" name="Footer Placeholder 7"/>
          <p:cNvSpPr>
            <a:spLocks noGrp="1"/>
          </p:cNvSpPr>
          <p:nvPr>
            <p:ph type="ftr" sz="quarter" idx="11"/>
          </p:nvPr>
        </p:nvSpPr>
        <p:spPr/>
        <p:txBody>
          <a:bodyPr/>
          <a:lstStyle/>
          <a:p>
            <a:r>
              <a:rPr lang="en-US"/>
              <a:t>Greenwich Associates</a:t>
            </a:r>
          </a:p>
        </p:txBody>
      </p:sp>
      <p:sp>
        <p:nvSpPr>
          <p:cNvPr id="9" name="Slide Number Placeholder 8"/>
          <p:cNvSpPr>
            <a:spLocks noGrp="1"/>
          </p:cNvSpPr>
          <p:nvPr>
            <p:ph type="sldNum" sz="quarter" idx="12"/>
          </p:nvPr>
        </p:nvSpPr>
        <p:spPr/>
        <p:txBody>
          <a:bodyPr/>
          <a:lstStyle/>
          <a:p>
            <a:fld id="{CB8259EC-6011-514B-8311-D152FC74DF01}" type="slidenum">
              <a:rPr lang="en-US" smtClean="0"/>
              <a:t>‹#›</a:t>
            </a:fld>
            <a:endParaRPr lang="en-US"/>
          </a:p>
        </p:txBody>
      </p:sp>
      <p:sp>
        <p:nvSpPr>
          <p:cNvPr id="12" name="Text Placeholder 4"/>
          <p:cNvSpPr>
            <a:spLocks noGrp="1"/>
          </p:cNvSpPr>
          <p:nvPr>
            <p:ph type="body" sz="quarter" idx="13" hasCustomPrompt="1"/>
          </p:nvPr>
        </p:nvSpPr>
        <p:spPr>
          <a:xfrm>
            <a:off x="457200" y="1656013"/>
            <a:ext cx="8229599" cy="457200"/>
          </a:xfrm>
          <a:solidFill>
            <a:schemeClr val="accent1"/>
          </a:solidFill>
        </p:spPr>
        <p:txBody>
          <a:bodyPr anchor="ctr" anchorCtr="0">
            <a:normAutofit/>
          </a:bodyPr>
          <a:lstStyle>
            <a:lvl1pPr marL="0" indent="0">
              <a:buNone/>
              <a:defRPr sz="16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itle 6"/>
          <p:cNvSpPr>
            <a:spLocks noGrp="1"/>
          </p:cNvSpPr>
          <p:nvPr>
            <p:ph type="title" hasCustomPrompt="1"/>
          </p:nvPr>
        </p:nvSpPr>
        <p:spPr>
          <a:xfrm>
            <a:off x="457200" y="435994"/>
            <a:ext cx="8229600" cy="494309"/>
          </a:xfrm>
        </p:spPr>
        <p:txBody>
          <a:bodyPr/>
          <a:lstStyle>
            <a:lvl1pPr marL="0" marR="0" indent="0" algn="l" defTabSz="914400" rtl="0" eaLnBrk="1" fontAlgn="auto" latinLnBrk="0" hangingPunct="1">
              <a:lnSpc>
                <a:spcPct val="90000"/>
              </a:lnSpc>
              <a:spcBef>
                <a:spcPct val="0"/>
              </a:spcBef>
              <a:spcAft>
                <a:spcPts val="0"/>
              </a:spcAft>
              <a:buClrTx/>
              <a:buSzTx/>
              <a:buFontTx/>
              <a:buNone/>
              <a:tabLst/>
              <a:defRPr/>
            </a:lvl1pPr>
          </a:lstStyle>
          <a:p>
            <a:r>
              <a:rPr lang="en-US" dirty="0"/>
              <a:t>Click To Add One Line Initial Caps Headline (24 PT)</a:t>
            </a:r>
          </a:p>
        </p:txBody>
      </p:sp>
      <p:sp>
        <p:nvSpPr>
          <p:cNvPr id="3" name="Text Placeholder 2"/>
          <p:cNvSpPr>
            <a:spLocks noGrp="1"/>
          </p:cNvSpPr>
          <p:nvPr>
            <p:ph type="body" idx="1" hasCustomPrompt="1"/>
          </p:nvPr>
        </p:nvSpPr>
        <p:spPr>
          <a:xfrm>
            <a:off x="457200" y="932688"/>
            <a:ext cx="8229600" cy="603504"/>
          </a:xfrm>
          <a:noFill/>
        </p:spPr>
        <p:txBody>
          <a:bodyPr anchor="t" anchorCtr="0">
            <a:norm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sz="1800" b="0" baseline="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up to two lines of subtext/descriptor with no period at the end </a:t>
            </a:r>
            <a:br>
              <a:rPr lang="en-US" dirty="0"/>
            </a:br>
            <a:r>
              <a:rPr lang="en-US" dirty="0"/>
              <a:t>(18 pt. with blue color – 53 r, 101 g, 128 b)</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ofile page">
    <p:spTree>
      <p:nvGrpSpPr>
        <p:cNvPr id="1" name=""/>
        <p:cNvGrpSpPr/>
        <p:nvPr/>
      </p:nvGrpSpPr>
      <p:grpSpPr>
        <a:xfrm>
          <a:off x="0" y="0"/>
          <a:ext cx="0" cy="0"/>
          <a:chOff x="0" y="0"/>
          <a:chExt cx="0" cy="0"/>
        </a:xfrm>
      </p:grpSpPr>
      <p:sp>
        <p:nvSpPr>
          <p:cNvPr id="8" name="Text Placeholder 7"/>
          <p:cNvSpPr>
            <a:spLocks noGrp="1"/>
          </p:cNvSpPr>
          <p:nvPr>
            <p:ph type="body" sz="quarter" idx="20" hasCustomPrompt="1"/>
          </p:nvPr>
        </p:nvSpPr>
        <p:spPr>
          <a:xfrm>
            <a:off x="1642946" y="1274417"/>
            <a:ext cx="7043854" cy="1114425"/>
          </a:xfrm>
          <a:ln w="0">
            <a:solidFill>
              <a:schemeClr val="bg1"/>
            </a:solidFill>
          </a:ln>
        </p:spPr>
        <p:txBody>
          <a:bodyPr/>
          <a:lstStyle>
            <a:lvl1pPr marL="0" indent="0">
              <a:buNone/>
              <a:defRPr sz="1100"/>
            </a:lvl1pPr>
          </a:lstStyle>
          <a:p>
            <a:r>
              <a:rPr lang="en-US" sz="1100" dirty="0"/>
              <a:t>11 PT type. Pull language from website bios.</a:t>
            </a:r>
          </a:p>
        </p:txBody>
      </p:sp>
      <p:sp>
        <p:nvSpPr>
          <p:cNvPr id="5" name="Footer Placeholder 4"/>
          <p:cNvSpPr>
            <a:spLocks noGrp="1"/>
          </p:cNvSpPr>
          <p:nvPr>
            <p:ph type="ftr" sz="quarter" idx="11"/>
          </p:nvPr>
        </p:nvSpPr>
        <p:spPr/>
        <p:txBody>
          <a:bodyPr/>
          <a:lstStyle/>
          <a:p>
            <a:r>
              <a:rPr lang="en-US"/>
              <a:t>Greenwich Associates</a:t>
            </a:r>
          </a:p>
        </p:txBody>
      </p:sp>
      <p:sp>
        <p:nvSpPr>
          <p:cNvPr id="6" name="Slide Number Placeholder 5"/>
          <p:cNvSpPr>
            <a:spLocks noGrp="1"/>
          </p:cNvSpPr>
          <p:nvPr>
            <p:ph type="sldNum" sz="quarter" idx="12"/>
          </p:nvPr>
        </p:nvSpPr>
        <p:spPr/>
        <p:txBody>
          <a:bodyPr/>
          <a:lstStyle/>
          <a:p>
            <a:fld id="{CB8259EC-6011-514B-8311-D152FC74DF01}" type="slidenum">
              <a:rPr lang="en-US" smtClean="0"/>
              <a:t>‹#›</a:t>
            </a:fld>
            <a:endParaRPr lang="en-US"/>
          </a:p>
        </p:txBody>
      </p:sp>
      <p:sp>
        <p:nvSpPr>
          <p:cNvPr id="7" name="Picture Placeholder 6"/>
          <p:cNvSpPr>
            <a:spLocks noGrp="1"/>
          </p:cNvSpPr>
          <p:nvPr>
            <p:ph type="pic" sz="quarter" idx="13"/>
          </p:nvPr>
        </p:nvSpPr>
        <p:spPr>
          <a:xfrm>
            <a:off x="457201" y="1280160"/>
            <a:ext cx="970156" cy="1113635"/>
          </a:xfrm>
          <a:ln w="9525">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9" name="Picture Placeholder 6"/>
          <p:cNvSpPr>
            <a:spLocks noGrp="1"/>
          </p:cNvSpPr>
          <p:nvPr>
            <p:ph type="pic" sz="quarter" idx="14"/>
          </p:nvPr>
        </p:nvSpPr>
        <p:spPr>
          <a:xfrm>
            <a:off x="457201" y="2566267"/>
            <a:ext cx="970156" cy="1113635"/>
          </a:xfrm>
          <a:ln w="9525">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10" name="Picture Placeholder 6"/>
          <p:cNvSpPr>
            <a:spLocks noGrp="1"/>
          </p:cNvSpPr>
          <p:nvPr>
            <p:ph type="pic" sz="quarter" idx="15"/>
          </p:nvPr>
        </p:nvSpPr>
        <p:spPr>
          <a:xfrm>
            <a:off x="457201" y="3852374"/>
            <a:ext cx="970156" cy="1113635"/>
          </a:xfrm>
          <a:ln w="9525">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11" name="Picture Placeholder 6"/>
          <p:cNvSpPr>
            <a:spLocks noGrp="1"/>
          </p:cNvSpPr>
          <p:nvPr>
            <p:ph type="pic" sz="quarter" idx="16"/>
          </p:nvPr>
        </p:nvSpPr>
        <p:spPr>
          <a:xfrm>
            <a:off x="457201" y="5138482"/>
            <a:ext cx="970156" cy="1113635"/>
          </a:xfrm>
          <a:ln w="9525">
            <a:solidFill>
              <a:schemeClr val="bg1">
                <a:lumMod val="75000"/>
              </a:schemeClr>
            </a:solidFill>
          </a:ln>
        </p:spPr>
        <p:txBody>
          <a:bodyPr/>
          <a:lstStyle>
            <a:lvl1pPr marL="0" indent="0">
              <a:buNone/>
              <a:defRPr sz="800"/>
            </a:lvl1pPr>
          </a:lstStyle>
          <a:p>
            <a:r>
              <a:rPr lang="en-US"/>
              <a:t>Click icon to add picture</a:t>
            </a:r>
            <a:endParaRPr lang="en-US" dirty="0"/>
          </a:p>
        </p:txBody>
      </p:sp>
      <p:sp>
        <p:nvSpPr>
          <p:cNvPr id="4" name="Title 3"/>
          <p:cNvSpPr>
            <a:spLocks noGrp="1"/>
          </p:cNvSpPr>
          <p:nvPr>
            <p:ph type="title" hasCustomPrompt="1"/>
          </p:nvPr>
        </p:nvSpPr>
        <p:spPr>
          <a:xfrm>
            <a:off x="457200" y="435994"/>
            <a:ext cx="8229600" cy="493776"/>
          </a:xfrm>
        </p:spPr>
        <p:txBody>
          <a:bodyPr/>
          <a:lstStyle>
            <a:lvl1pPr marL="0" marR="0" indent="0" algn="just" defTabSz="914400" rtl="0" eaLnBrk="1" fontAlgn="auto" latinLnBrk="0" hangingPunct="1">
              <a:lnSpc>
                <a:spcPct val="90000"/>
              </a:lnSpc>
              <a:spcBef>
                <a:spcPct val="0"/>
              </a:spcBef>
              <a:spcAft>
                <a:spcPts val="0"/>
              </a:spcAft>
              <a:buClrTx/>
              <a:buSzTx/>
              <a:buFontTx/>
              <a:buNone/>
              <a:tabLst/>
              <a:defRPr/>
            </a:lvl1pPr>
          </a:lstStyle>
          <a:p>
            <a:r>
              <a:rPr lang="en-US" dirty="0"/>
              <a:t>Profile Page, 1 Line Headline, 24 PT, No Bold</a:t>
            </a:r>
          </a:p>
        </p:txBody>
      </p:sp>
      <p:sp>
        <p:nvSpPr>
          <p:cNvPr id="19" name="Text Placeholder 7"/>
          <p:cNvSpPr>
            <a:spLocks noGrp="1"/>
          </p:cNvSpPr>
          <p:nvPr>
            <p:ph type="body" sz="quarter" idx="21" hasCustomPrompt="1"/>
          </p:nvPr>
        </p:nvSpPr>
        <p:spPr>
          <a:xfrm>
            <a:off x="1642946" y="2570092"/>
            <a:ext cx="7043854" cy="1114425"/>
          </a:xfrm>
          <a:ln w="0">
            <a:solidFill>
              <a:schemeClr val="bg1"/>
            </a:solidFill>
          </a:ln>
        </p:spPr>
        <p:txBody>
          <a:bodyPr/>
          <a:lstStyle>
            <a:lvl1pPr marL="0" indent="0">
              <a:buNone/>
              <a:defRPr sz="1100"/>
            </a:lvl1pPr>
          </a:lstStyle>
          <a:p>
            <a:r>
              <a:rPr lang="en-US" sz="1100" dirty="0"/>
              <a:t>11 PT type. Pull language from website bios.</a:t>
            </a:r>
          </a:p>
        </p:txBody>
      </p:sp>
      <p:sp>
        <p:nvSpPr>
          <p:cNvPr id="20" name="Text Placeholder 7"/>
          <p:cNvSpPr>
            <a:spLocks noGrp="1"/>
          </p:cNvSpPr>
          <p:nvPr>
            <p:ph type="body" sz="quarter" idx="22" hasCustomPrompt="1"/>
          </p:nvPr>
        </p:nvSpPr>
        <p:spPr>
          <a:xfrm>
            <a:off x="1642946" y="3847915"/>
            <a:ext cx="7043854" cy="1114425"/>
          </a:xfrm>
          <a:ln w="0">
            <a:solidFill>
              <a:schemeClr val="bg1"/>
            </a:solidFill>
          </a:ln>
        </p:spPr>
        <p:txBody>
          <a:bodyPr/>
          <a:lstStyle>
            <a:lvl1pPr marL="0" indent="0">
              <a:buNone/>
              <a:defRPr sz="1100"/>
            </a:lvl1pPr>
          </a:lstStyle>
          <a:p>
            <a:r>
              <a:rPr lang="en-US" sz="1100" dirty="0"/>
              <a:t>11 PT type. Pull language from website bios.</a:t>
            </a:r>
          </a:p>
        </p:txBody>
      </p:sp>
      <p:sp>
        <p:nvSpPr>
          <p:cNvPr id="21" name="Text Placeholder 7"/>
          <p:cNvSpPr>
            <a:spLocks noGrp="1"/>
          </p:cNvSpPr>
          <p:nvPr>
            <p:ph type="body" sz="quarter" idx="23" hasCustomPrompt="1"/>
          </p:nvPr>
        </p:nvSpPr>
        <p:spPr>
          <a:xfrm>
            <a:off x="1642946" y="5138482"/>
            <a:ext cx="7043854" cy="1114425"/>
          </a:xfrm>
          <a:ln w="0">
            <a:solidFill>
              <a:schemeClr val="bg1"/>
            </a:solidFill>
          </a:ln>
        </p:spPr>
        <p:txBody>
          <a:bodyPr/>
          <a:lstStyle>
            <a:lvl1pPr marL="0" indent="0">
              <a:buNone/>
              <a:defRPr sz="1100"/>
            </a:lvl1pPr>
          </a:lstStyle>
          <a:p>
            <a:r>
              <a:rPr lang="en-US" sz="1100" dirty="0"/>
              <a:t>11 PT type. Pull language from website bios.</a:t>
            </a:r>
          </a:p>
        </p:txBody>
      </p:sp>
    </p:spTree>
    <p:extLst>
      <p:ext uri="{BB962C8B-B14F-4D97-AF65-F5344CB8AC3E}">
        <p14:creationId xmlns:p14="http://schemas.microsoft.com/office/powerpoint/2010/main" val="145322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5994"/>
            <a:ext cx="8229600" cy="1067686"/>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84960"/>
            <a:ext cx="8229600" cy="4724399"/>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56351"/>
            <a:ext cx="3086100" cy="365125"/>
          </a:xfrm>
          <a:prstGeom prst="rect">
            <a:avLst/>
          </a:prstGeom>
        </p:spPr>
        <p:txBody>
          <a:bodyPr vert="horz" lIns="91440" tIns="45720" rIns="91440" bIns="45720" rtlCol="0" anchor="ctr"/>
          <a:lstStyle>
            <a:lvl1pPr algn="l">
              <a:defRPr sz="1200" baseline="0">
                <a:solidFill>
                  <a:schemeClr val="tx1">
                    <a:lumMod val="75000"/>
                    <a:lumOff val="25000"/>
                  </a:schemeClr>
                </a:solidFill>
              </a:defRPr>
            </a:lvl1pPr>
          </a:lstStyle>
          <a:p>
            <a:r>
              <a:rPr lang="en-US" dirty="0"/>
              <a:t>Greenwich Associates</a:t>
            </a:r>
          </a:p>
        </p:txBody>
      </p:sp>
      <p:sp>
        <p:nvSpPr>
          <p:cNvPr id="6" name="Slide Number Placeholder 5"/>
          <p:cNvSpPr>
            <a:spLocks noGrp="1"/>
          </p:cNvSpPr>
          <p:nvPr>
            <p:ph type="sldNum" sz="quarter" idx="4"/>
          </p:nvPr>
        </p:nvSpPr>
        <p:spPr>
          <a:xfrm>
            <a:off x="6629400" y="6356351"/>
            <a:ext cx="2057400" cy="365125"/>
          </a:xfrm>
          <a:prstGeom prst="rect">
            <a:avLst/>
          </a:prstGeom>
        </p:spPr>
        <p:txBody>
          <a:bodyPr vert="horz" lIns="91440" tIns="45720" rIns="91440" bIns="45720" rtlCol="0" anchor="ctr"/>
          <a:lstStyle>
            <a:lvl1pPr algn="r">
              <a:defRPr sz="900" baseline="0">
                <a:solidFill>
                  <a:schemeClr val="tx1">
                    <a:tint val="75000"/>
                  </a:schemeClr>
                </a:solidFill>
              </a:defRPr>
            </a:lvl1pPr>
          </a:lstStyle>
          <a:p>
            <a:fld id="{CB8259EC-6011-514B-8311-D152FC74DF01}" type="slidenum">
              <a:rPr lang="en-US" smtClean="0"/>
              <a:pPr/>
              <a:t>‹#›</a:t>
            </a:fld>
            <a:endParaRPr lang="en-US" dirty="0"/>
          </a:p>
        </p:txBody>
      </p:sp>
      <p:sp>
        <p:nvSpPr>
          <p:cNvPr id="10" name="Process 2"/>
          <p:cNvSpPr/>
          <p:nvPr/>
        </p:nvSpPr>
        <p:spPr>
          <a:xfrm>
            <a:off x="0" y="0"/>
            <a:ext cx="9144000" cy="213895"/>
          </a:xfrm>
          <a:prstGeom prst="flowChartProcess">
            <a:avLst/>
          </a:prstGeom>
          <a:solidFill>
            <a:srgbClr val="4787AB">
              <a:lumMod val="75000"/>
            </a:srgbClr>
          </a:solidFill>
          <a:ln w="6350" cap="flat" cmpd="sng" algn="ctr">
            <a:solidFill>
              <a:srgbClr val="4E708D"/>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
              <a:cs typeface=""/>
            </a:endParaRPr>
          </a:p>
        </p:txBody>
      </p:sp>
      <p:sp>
        <p:nvSpPr>
          <p:cNvPr id="11" name="Process 11"/>
          <p:cNvSpPr/>
          <p:nvPr/>
        </p:nvSpPr>
        <p:spPr>
          <a:xfrm>
            <a:off x="3040524" y="0"/>
            <a:ext cx="3062952" cy="213895"/>
          </a:xfrm>
          <a:prstGeom prst="flowChartProcess">
            <a:avLst/>
          </a:prstGeom>
          <a:solidFill>
            <a:srgbClr val="EDE2B5">
              <a:lumMod val="50000"/>
            </a:srgbClr>
          </a:solidFill>
          <a:ln w="6350" cap="flat" cmpd="sng" algn="ctr">
            <a:solidFill>
              <a:srgbClr val="C5983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panose="020F0502020204030204"/>
              <a:ea typeface=""/>
              <a:cs typeface=""/>
            </a:endParaRPr>
          </a:p>
        </p:txBody>
      </p:sp>
    </p:spTree>
    <p:extLst>
      <p:ext uri="{BB962C8B-B14F-4D97-AF65-F5344CB8AC3E}">
        <p14:creationId xmlns:p14="http://schemas.microsoft.com/office/powerpoint/2010/main" val="420301571"/>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2" r:id="rId3"/>
    <p:sldLayoutId id="2147483663" r:id="rId4"/>
    <p:sldLayoutId id="2147483679" r:id="rId5"/>
    <p:sldLayoutId id="2147483674" r:id="rId6"/>
    <p:sldLayoutId id="2147483665" r:id="rId7"/>
    <p:sldLayoutId id="2147483680" r:id="rId8"/>
    <p:sldLayoutId id="2147483678" r:id="rId9"/>
    <p:sldLayoutId id="2147483682" r:id="rId10"/>
    <p:sldLayoutId id="2147483676" r:id="rId11"/>
    <p:sldLayoutId id="2147483683" r:id="rId12"/>
    <p:sldLayoutId id="2147483684" r:id="rId13"/>
  </p:sldLayoutIdLst>
  <p:hf hdr="0" dt="0"/>
  <p:txStyles>
    <p:titleStyle>
      <a:lvl1pPr algn="l" defTabSz="914400" rtl="0" eaLnBrk="1" latinLnBrk="0" hangingPunct="1">
        <a:lnSpc>
          <a:spcPct val="90000"/>
        </a:lnSpc>
        <a:spcBef>
          <a:spcPct val="0"/>
        </a:spcBef>
        <a:buNone/>
        <a:defRPr sz="2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ppleSymbols" charset="0"/>
        <a:buChar char="⎼"/>
        <a:defRPr sz="1200" kern="1200" baseline="0">
          <a:solidFill>
            <a:schemeClr val="tx1"/>
          </a:solidFill>
          <a:latin typeface="+mn-lt"/>
          <a:ea typeface="+mn-ea"/>
          <a:cs typeface="+mn-cs"/>
        </a:defRPr>
      </a:lvl2pPr>
      <a:lvl3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3pPr>
      <a:lvl4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4pPr>
      <a:lvl5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5994"/>
            <a:ext cx="8229600" cy="1067686"/>
          </a:xfrm>
          <a:prstGeom prst="rect">
            <a:avLst/>
          </a:prstGeom>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84960"/>
            <a:ext cx="8229600" cy="4724399"/>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6356351"/>
            <a:ext cx="3086100" cy="365125"/>
          </a:xfrm>
          <a:prstGeom prst="rect">
            <a:avLst/>
          </a:prstGeom>
        </p:spPr>
        <p:txBody>
          <a:bodyPr vert="horz" lIns="91440" tIns="45720" rIns="91440" bIns="45720" rtlCol="0" anchor="ctr"/>
          <a:lstStyle>
            <a:lvl1pPr algn="l">
              <a:defRPr sz="1200" baseline="0">
                <a:solidFill>
                  <a:schemeClr val="tx1">
                    <a:lumMod val="75000"/>
                    <a:lumOff val="25000"/>
                  </a:schemeClr>
                </a:solidFill>
              </a:defRPr>
            </a:lvl1pPr>
          </a:lstStyle>
          <a:p>
            <a:r>
              <a:rPr lang="en-US" dirty="0"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6" name="Slide Number Placeholder 5"/>
          <p:cNvSpPr>
            <a:spLocks noGrp="1"/>
          </p:cNvSpPr>
          <p:nvPr>
            <p:ph type="sldNum" sz="quarter" idx="4"/>
          </p:nvPr>
        </p:nvSpPr>
        <p:spPr>
          <a:xfrm>
            <a:off x="6629400" y="6356351"/>
            <a:ext cx="2057400" cy="365125"/>
          </a:xfrm>
          <a:prstGeom prst="rect">
            <a:avLst/>
          </a:prstGeom>
        </p:spPr>
        <p:txBody>
          <a:bodyPr vert="horz" lIns="91440" tIns="45720" rIns="91440" bIns="45720" rtlCol="0" anchor="ctr"/>
          <a:lstStyle>
            <a:lvl1pPr algn="r">
              <a:defRPr sz="900" baseline="0">
                <a:solidFill>
                  <a:schemeClr val="tx1">
                    <a:tint val="75000"/>
                  </a:schemeClr>
                </a:solidFill>
              </a:defRPr>
            </a:lvl1p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
        <p:nvSpPr>
          <p:cNvPr id="10" name="Process 2"/>
          <p:cNvSpPr/>
          <p:nvPr/>
        </p:nvSpPr>
        <p:spPr>
          <a:xfrm>
            <a:off x="0" y="0"/>
            <a:ext cx="9144000" cy="213895"/>
          </a:xfrm>
          <a:prstGeom prst="flowChartProcess">
            <a:avLst/>
          </a:prstGeom>
          <a:solidFill>
            <a:srgbClr val="4787AB">
              <a:lumMod val="75000"/>
            </a:srgbClr>
          </a:solidFill>
          <a:ln w="6350" cap="flat" cmpd="sng" algn="ctr">
            <a:solidFill>
              <a:srgbClr val="4E708D"/>
            </a:solidFill>
            <a:prstDash val="solid"/>
            <a:miter lim="800000"/>
          </a:ln>
          <a:effectLst/>
        </p:spPr>
        <p:txBody>
          <a:bodyPr rtlCol="0" anchor="ctr"/>
          <a:lstStyle/>
          <a:p>
            <a:pPr algn="ctr">
              <a:defRPr/>
            </a:pPr>
            <a:endParaRPr lang="en-US" kern="0">
              <a:solidFill>
                <a:srgbClr val="FFFFFF"/>
              </a:solidFill>
              <a:latin typeface="Calibri" panose="020F0502020204030204"/>
            </a:endParaRPr>
          </a:p>
        </p:txBody>
      </p:sp>
      <p:sp>
        <p:nvSpPr>
          <p:cNvPr id="11" name="Process 11"/>
          <p:cNvSpPr/>
          <p:nvPr/>
        </p:nvSpPr>
        <p:spPr>
          <a:xfrm>
            <a:off x="3040524" y="0"/>
            <a:ext cx="3062952" cy="213895"/>
          </a:xfrm>
          <a:prstGeom prst="flowChartProcess">
            <a:avLst/>
          </a:prstGeom>
          <a:solidFill>
            <a:srgbClr val="EDE2B5">
              <a:lumMod val="50000"/>
            </a:srgbClr>
          </a:solidFill>
          <a:ln w="6350" cap="flat" cmpd="sng" algn="ctr">
            <a:solidFill>
              <a:srgbClr val="C59837"/>
            </a:solidFill>
            <a:prstDash val="solid"/>
            <a:miter lim="800000"/>
          </a:ln>
          <a:effectLst/>
        </p:spPr>
        <p:txBody>
          <a:bodyPr rtlCol="0" anchor="ctr"/>
          <a:lstStyle/>
          <a:p>
            <a:pPr algn="ctr">
              <a:defRPr/>
            </a:pPr>
            <a:endParaRPr lang="en-US" kern="0">
              <a:solidFill>
                <a:srgbClr val="FFFFFF"/>
              </a:solidFill>
              <a:latin typeface="Calibri" panose="020F0502020204030204"/>
            </a:endParaRPr>
          </a:p>
        </p:txBody>
      </p:sp>
    </p:spTree>
    <p:extLst>
      <p:ext uri="{BB962C8B-B14F-4D97-AF65-F5344CB8AC3E}">
        <p14:creationId xmlns:p14="http://schemas.microsoft.com/office/powerpoint/2010/main" val="110907723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2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ppleSymbols" charset="0"/>
        <a:buChar char="⎼"/>
        <a:defRPr sz="1200" kern="1200" baseline="0">
          <a:solidFill>
            <a:schemeClr val="tx1"/>
          </a:solidFill>
          <a:latin typeface="+mn-lt"/>
          <a:ea typeface="+mn-ea"/>
          <a:cs typeface="+mn-cs"/>
        </a:defRPr>
      </a:lvl2pPr>
      <a:lvl3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3pPr>
      <a:lvl4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4pPr>
      <a:lvl5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5994"/>
            <a:ext cx="8229600" cy="1067686"/>
          </a:xfrm>
          <a:prstGeom prst="rect">
            <a:avLst/>
          </a:prstGeom>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84960"/>
            <a:ext cx="8229600" cy="4724399"/>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6356351"/>
            <a:ext cx="3086100" cy="365125"/>
          </a:xfrm>
          <a:prstGeom prst="rect">
            <a:avLst/>
          </a:prstGeom>
        </p:spPr>
        <p:txBody>
          <a:bodyPr vert="horz" lIns="91440" tIns="45720" rIns="91440" bIns="45720" rtlCol="0" anchor="ctr"/>
          <a:lstStyle>
            <a:lvl1pPr algn="l">
              <a:defRPr sz="1200" baseline="0">
                <a:solidFill>
                  <a:schemeClr val="tx1">
                    <a:lumMod val="75000"/>
                    <a:lumOff val="25000"/>
                  </a:schemeClr>
                </a:solidFill>
              </a:defRPr>
            </a:lvl1pPr>
          </a:lstStyle>
          <a:p>
            <a:r>
              <a:rPr lang="en-US" dirty="0" smtClean="0">
                <a:solidFill>
                  <a:srgbClr val="404040">
                    <a:lumMod val="75000"/>
                    <a:lumOff val="25000"/>
                  </a:srgbClr>
                </a:solidFill>
              </a:rPr>
              <a:t>Greenwich Associates</a:t>
            </a:r>
            <a:endParaRPr lang="en-US" dirty="0">
              <a:solidFill>
                <a:srgbClr val="404040">
                  <a:lumMod val="75000"/>
                  <a:lumOff val="25000"/>
                </a:srgbClr>
              </a:solidFill>
            </a:endParaRPr>
          </a:p>
        </p:txBody>
      </p:sp>
      <p:sp>
        <p:nvSpPr>
          <p:cNvPr id="6" name="Slide Number Placeholder 5"/>
          <p:cNvSpPr>
            <a:spLocks noGrp="1"/>
          </p:cNvSpPr>
          <p:nvPr>
            <p:ph type="sldNum" sz="quarter" idx="4"/>
          </p:nvPr>
        </p:nvSpPr>
        <p:spPr>
          <a:xfrm>
            <a:off x="6629400" y="6356351"/>
            <a:ext cx="2057400" cy="365125"/>
          </a:xfrm>
          <a:prstGeom prst="rect">
            <a:avLst/>
          </a:prstGeom>
        </p:spPr>
        <p:txBody>
          <a:bodyPr vert="horz" lIns="91440" tIns="45720" rIns="91440" bIns="45720" rtlCol="0" anchor="ctr"/>
          <a:lstStyle>
            <a:lvl1pPr algn="r">
              <a:defRPr sz="900" baseline="0">
                <a:solidFill>
                  <a:schemeClr val="tx1">
                    <a:tint val="75000"/>
                  </a:schemeClr>
                </a:solidFill>
              </a:defRPr>
            </a:lvl1pPr>
          </a:lstStyle>
          <a:p>
            <a:fld id="{CB8259EC-6011-514B-8311-D152FC74DF01}" type="slidenum">
              <a:rPr lang="en-US" smtClean="0">
                <a:solidFill>
                  <a:srgbClr val="404040">
                    <a:tint val="75000"/>
                  </a:srgbClr>
                </a:solidFill>
              </a:rPr>
              <a:pPr/>
              <a:t>‹#›</a:t>
            </a:fld>
            <a:endParaRPr lang="en-US" dirty="0">
              <a:solidFill>
                <a:srgbClr val="404040">
                  <a:tint val="75000"/>
                </a:srgbClr>
              </a:solidFill>
            </a:endParaRPr>
          </a:p>
        </p:txBody>
      </p:sp>
      <p:sp>
        <p:nvSpPr>
          <p:cNvPr id="10" name="Process 2"/>
          <p:cNvSpPr/>
          <p:nvPr/>
        </p:nvSpPr>
        <p:spPr>
          <a:xfrm>
            <a:off x="0" y="0"/>
            <a:ext cx="9144000" cy="213895"/>
          </a:xfrm>
          <a:prstGeom prst="flowChartProcess">
            <a:avLst/>
          </a:prstGeom>
          <a:solidFill>
            <a:srgbClr val="4787AB">
              <a:lumMod val="75000"/>
            </a:srgbClr>
          </a:solidFill>
          <a:ln w="6350" cap="flat" cmpd="sng" algn="ctr">
            <a:solidFill>
              <a:srgbClr val="4E708D"/>
            </a:solidFill>
            <a:prstDash val="solid"/>
            <a:miter lim="800000"/>
          </a:ln>
          <a:effectLst/>
        </p:spPr>
        <p:txBody>
          <a:bodyPr rtlCol="0" anchor="ctr"/>
          <a:lstStyle/>
          <a:p>
            <a:pPr algn="ctr">
              <a:defRPr/>
            </a:pPr>
            <a:endParaRPr lang="en-US" kern="0">
              <a:solidFill>
                <a:srgbClr val="FFFFFF"/>
              </a:solidFill>
              <a:latin typeface="Calibri" panose="020F0502020204030204"/>
            </a:endParaRPr>
          </a:p>
        </p:txBody>
      </p:sp>
      <p:sp>
        <p:nvSpPr>
          <p:cNvPr id="11" name="Process 11"/>
          <p:cNvSpPr/>
          <p:nvPr/>
        </p:nvSpPr>
        <p:spPr>
          <a:xfrm>
            <a:off x="3040524" y="0"/>
            <a:ext cx="3062952" cy="213895"/>
          </a:xfrm>
          <a:prstGeom prst="flowChartProcess">
            <a:avLst/>
          </a:prstGeom>
          <a:solidFill>
            <a:srgbClr val="EDE2B5">
              <a:lumMod val="50000"/>
            </a:srgbClr>
          </a:solidFill>
          <a:ln w="6350" cap="flat" cmpd="sng" algn="ctr">
            <a:solidFill>
              <a:srgbClr val="C59837"/>
            </a:solidFill>
            <a:prstDash val="solid"/>
            <a:miter lim="800000"/>
          </a:ln>
          <a:effectLst/>
        </p:spPr>
        <p:txBody>
          <a:bodyPr rtlCol="0" anchor="ctr"/>
          <a:lstStyle/>
          <a:p>
            <a:pPr algn="ctr">
              <a:defRPr/>
            </a:pPr>
            <a:endParaRPr lang="en-US" kern="0">
              <a:solidFill>
                <a:srgbClr val="FFFFFF"/>
              </a:solidFill>
              <a:latin typeface="Calibri" panose="020F0502020204030204"/>
            </a:endParaRPr>
          </a:p>
        </p:txBody>
      </p:sp>
    </p:spTree>
    <p:extLst>
      <p:ext uri="{BB962C8B-B14F-4D97-AF65-F5344CB8AC3E}">
        <p14:creationId xmlns:p14="http://schemas.microsoft.com/office/powerpoint/2010/main" val="5731857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2400" kern="12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ppleSymbols" charset="0"/>
        <a:buChar char="⎼"/>
        <a:defRPr sz="1200" kern="1200" baseline="0">
          <a:solidFill>
            <a:schemeClr val="tx1"/>
          </a:solidFill>
          <a:latin typeface="+mn-lt"/>
          <a:ea typeface="+mn-ea"/>
          <a:cs typeface="+mn-cs"/>
        </a:defRPr>
      </a:lvl2pPr>
      <a:lvl3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3pPr>
      <a:lvl4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4pPr>
      <a:lvl5pPr marL="685800" indent="-228600" algn="l" defTabSz="914400" rtl="0" eaLnBrk="1" latinLnBrk="0" hangingPunct="1">
        <a:lnSpc>
          <a:spcPct val="90000"/>
        </a:lnSpc>
        <a:spcBef>
          <a:spcPts val="500"/>
        </a:spcBef>
        <a:buFont typeface="Wingdings" charset="2"/>
        <a:buChar char="§"/>
        <a:defRPr sz="1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mailto:Ken.Monahan@Greenwich.com"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Beyond E-Trading</a:t>
            </a:r>
          </a:p>
        </p:txBody>
      </p:sp>
      <p:sp>
        <p:nvSpPr>
          <p:cNvPr id="3" name="Subtitle 2"/>
          <p:cNvSpPr>
            <a:spLocks noGrp="1"/>
          </p:cNvSpPr>
          <p:nvPr>
            <p:ph type="subTitle" idx="1"/>
          </p:nvPr>
        </p:nvSpPr>
        <p:spPr/>
        <p:txBody>
          <a:bodyPr/>
          <a:lstStyle/>
          <a:p>
            <a:r>
              <a:rPr lang="en-US" dirty="0"/>
              <a:t>Fixed income E-trading matured to the point that it is enabling new business models</a:t>
            </a:r>
          </a:p>
          <a:p>
            <a:endParaRPr lang="en-US" dirty="0"/>
          </a:p>
        </p:txBody>
      </p:sp>
      <p:sp>
        <p:nvSpPr>
          <p:cNvPr id="5" name="Text Placeholder 4"/>
          <p:cNvSpPr>
            <a:spLocks noGrp="1"/>
          </p:cNvSpPr>
          <p:nvPr>
            <p:ph type="body" sz="quarter" idx="14"/>
          </p:nvPr>
        </p:nvSpPr>
        <p:spPr/>
        <p:txBody>
          <a:bodyPr/>
          <a:lstStyle/>
          <a:p>
            <a:r>
              <a:rPr lang="en-US" dirty="0"/>
              <a:t>Presented to: </a:t>
            </a:r>
          </a:p>
          <a:p>
            <a:endParaRPr lang="en-US" dirty="0"/>
          </a:p>
        </p:txBody>
      </p:sp>
      <p:sp>
        <p:nvSpPr>
          <p:cNvPr id="6" name="Text Placeholder 5"/>
          <p:cNvSpPr>
            <a:spLocks noGrp="1"/>
          </p:cNvSpPr>
          <p:nvPr>
            <p:ph type="body" sz="quarter" idx="15"/>
          </p:nvPr>
        </p:nvSpPr>
        <p:spPr/>
        <p:txBody>
          <a:bodyPr/>
          <a:lstStyle/>
          <a:p>
            <a:r>
              <a:rPr lang="en-US" dirty="0"/>
              <a:t>Dallas, Texas</a:t>
            </a:r>
          </a:p>
          <a:p>
            <a:r>
              <a:rPr lang="en-US" dirty="0"/>
              <a:t>August 22</a:t>
            </a:r>
            <a:r>
              <a:rPr lang="en-US" baseline="30000" dirty="0"/>
              <a:t>nd</a:t>
            </a:r>
            <a:r>
              <a:rPr lang="en-US" dirty="0"/>
              <a:t>, 2019 </a:t>
            </a:r>
          </a:p>
          <a:p>
            <a:endParaRPr lang="en-US" dirty="0"/>
          </a:p>
        </p:txBody>
      </p:sp>
      <p:pic>
        <p:nvPicPr>
          <p:cNvPr id="7" name="Picture 6">
            <a:extLst>
              <a:ext uri="{FF2B5EF4-FFF2-40B4-BE49-F238E27FC236}">
                <a16:creationId xmlns:a16="http://schemas.microsoft.com/office/drawing/2014/main" id="{80D8F1AE-8734-1949-92A3-F4D633BF787E}"/>
              </a:ext>
            </a:extLst>
          </p:cNvPr>
          <p:cNvPicPr>
            <a:picLocks noChangeAspect="1"/>
          </p:cNvPicPr>
          <p:nvPr/>
        </p:nvPicPr>
        <p:blipFill>
          <a:blip r:embed="rId2"/>
          <a:stretch>
            <a:fillRect/>
          </a:stretch>
        </p:blipFill>
        <p:spPr>
          <a:xfrm>
            <a:off x="248478" y="4635169"/>
            <a:ext cx="2574235" cy="1307548"/>
          </a:xfrm>
          <a:prstGeom prst="rect">
            <a:avLst/>
          </a:prstGeom>
        </p:spPr>
      </p:pic>
    </p:spTree>
    <p:extLst>
      <p:ext uri="{BB962C8B-B14F-4D97-AF65-F5344CB8AC3E}">
        <p14:creationId xmlns:p14="http://schemas.microsoft.com/office/powerpoint/2010/main" val="52723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9"/>
          </p:nvPr>
        </p:nvSpPr>
        <p:spPr/>
        <p:txBody>
          <a:bodyPr/>
          <a:lstStyle/>
          <a:p>
            <a:endParaRPr lang="en-US"/>
          </a:p>
        </p:txBody>
      </p:sp>
      <p:sp>
        <p:nvSpPr>
          <p:cNvPr id="3" name="Title 2"/>
          <p:cNvSpPr>
            <a:spLocks noGrp="1"/>
          </p:cNvSpPr>
          <p:nvPr>
            <p:ph type="title"/>
          </p:nvPr>
        </p:nvSpPr>
        <p:spPr/>
        <p:txBody>
          <a:bodyPr/>
          <a:lstStyle/>
          <a:p>
            <a:r>
              <a:rPr lang="en-US" dirty="0"/>
              <a:t>Portfolio Trading </a:t>
            </a:r>
          </a:p>
        </p:txBody>
      </p:sp>
      <p:sp>
        <p:nvSpPr>
          <p:cNvPr id="4" name="Footer Placeholder 3"/>
          <p:cNvSpPr>
            <a:spLocks noGrp="1"/>
          </p:cNvSpPr>
          <p:nvPr>
            <p:ph type="ftr" sz="quarter" idx="30"/>
          </p:nvPr>
        </p:nvSpPr>
        <p:spPr/>
        <p:txBody>
          <a:bodyPr/>
          <a:lstStyle/>
          <a:p>
            <a:r>
              <a:rPr lang="en-US"/>
              <a:t>Greenwich Associates</a:t>
            </a:r>
            <a:endParaRPr lang="en-US" dirty="0"/>
          </a:p>
        </p:txBody>
      </p:sp>
      <p:sp>
        <p:nvSpPr>
          <p:cNvPr id="5" name="Slide Number Placeholder 4"/>
          <p:cNvSpPr>
            <a:spLocks noGrp="1"/>
          </p:cNvSpPr>
          <p:nvPr>
            <p:ph type="sldNum" sz="quarter" idx="31"/>
          </p:nvPr>
        </p:nvSpPr>
        <p:spPr/>
        <p:txBody>
          <a:bodyPr/>
          <a:lstStyle/>
          <a:p>
            <a:fld id="{CB8259EC-6011-514B-8311-D152FC74DF01}" type="slidenum">
              <a:rPr lang="en-US" smtClean="0"/>
              <a:pPr/>
              <a:t>10</a:t>
            </a:fld>
            <a:endParaRPr lang="en-US" dirty="0"/>
          </a:p>
        </p:txBody>
      </p:sp>
    </p:spTree>
    <p:extLst>
      <p:ext uri="{BB962C8B-B14F-4D97-AF65-F5344CB8AC3E}">
        <p14:creationId xmlns:p14="http://schemas.microsoft.com/office/powerpoint/2010/main" val="1622132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Similar to the way in which </a:t>
            </a:r>
            <a:r>
              <a:rPr lang="en-US" sz="1800" dirty="0" smtClean="0"/>
              <a:t>index arbitrage </a:t>
            </a:r>
            <a:r>
              <a:rPr lang="en-US" sz="1800" dirty="0"/>
              <a:t>led to </a:t>
            </a:r>
            <a:r>
              <a:rPr lang="en-US" sz="1800" dirty="0" smtClean="0"/>
              <a:t>program trading </a:t>
            </a:r>
            <a:r>
              <a:rPr lang="en-US" sz="1800" dirty="0"/>
              <a:t>in </a:t>
            </a:r>
            <a:r>
              <a:rPr lang="en-US" sz="1800" dirty="0" smtClean="0"/>
              <a:t>equities</a:t>
            </a:r>
            <a:endParaRPr lang="en-US" sz="1800" dirty="0"/>
          </a:p>
          <a:p>
            <a:pPr lvl="1"/>
            <a:r>
              <a:rPr lang="en-US" sz="1600" dirty="0"/>
              <a:t>Cash vs </a:t>
            </a:r>
            <a:r>
              <a:rPr lang="en-US" sz="1600" dirty="0" smtClean="0"/>
              <a:t>futures </a:t>
            </a:r>
            <a:r>
              <a:rPr lang="en-US" sz="1600" dirty="0"/>
              <a:t>arbitrage was very profitable</a:t>
            </a:r>
          </a:p>
          <a:p>
            <a:pPr lvl="1"/>
            <a:r>
              <a:rPr lang="en-US" sz="1600" dirty="0"/>
              <a:t>To reduce costs, firms tried to conduct the arbitrage with smaller baskets than the full index</a:t>
            </a:r>
          </a:p>
          <a:p>
            <a:pPr lvl="1"/>
            <a:r>
              <a:rPr lang="en-US" sz="1600" dirty="0"/>
              <a:t>The tracking baskets had “tracking error” vs. the </a:t>
            </a:r>
            <a:r>
              <a:rPr lang="en-US" sz="1600" dirty="0" smtClean="0"/>
              <a:t>index</a:t>
            </a:r>
            <a:endParaRPr lang="en-US" sz="1600" dirty="0"/>
          </a:p>
          <a:p>
            <a:pPr lvl="1"/>
            <a:r>
              <a:rPr lang="en-US" sz="1600" dirty="0"/>
              <a:t>Tracking error itself became tradable and measurable per instrument </a:t>
            </a:r>
          </a:p>
          <a:p>
            <a:r>
              <a:rPr lang="en-US" sz="1800" dirty="0"/>
              <a:t>The application of this to </a:t>
            </a:r>
            <a:r>
              <a:rPr lang="en-US" sz="1800" dirty="0" smtClean="0"/>
              <a:t>fixed income </a:t>
            </a:r>
            <a:r>
              <a:rPr lang="en-US" sz="1800" dirty="0"/>
              <a:t>is </a:t>
            </a:r>
            <a:r>
              <a:rPr lang="en-US" sz="1800" dirty="0" smtClean="0"/>
              <a:t>significant </a:t>
            </a:r>
            <a:endParaRPr lang="en-US" sz="1800" dirty="0"/>
          </a:p>
          <a:p>
            <a:pPr lvl="1"/>
            <a:r>
              <a:rPr lang="en-US" sz="1600" dirty="0"/>
              <a:t>It permits ETF liquidity to be transmitted to the individual bonds </a:t>
            </a:r>
          </a:p>
          <a:p>
            <a:pPr lvl="1"/>
            <a:r>
              <a:rPr lang="en-US" sz="1600" dirty="0"/>
              <a:t>As modelling and hedging techniques become more significant, the ETF liquidity can spread beyond the bonds in the </a:t>
            </a:r>
            <a:r>
              <a:rPr lang="en-US" sz="1600" dirty="0" smtClean="0"/>
              <a:t>create-redeem </a:t>
            </a:r>
            <a:r>
              <a:rPr lang="en-US" sz="1600" dirty="0"/>
              <a:t>baskets</a:t>
            </a:r>
          </a:p>
          <a:p>
            <a:r>
              <a:rPr lang="en-US" sz="1800" dirty="0"/>
              <a:t>Portfolio trading firms seem to believe that in fixed income both price and liquidity risk management in fixed income have scale economies </a:t>
            </a:r>
          </a:p>
          <a:p>
            <a:pPr lvl="1"/>
            <a:r>
              <a:rPr lang="en-US" sz="1600" dirty="0"/>
              <a:t>Many firms are looking to get into this business </a:t>
            </a:r>
          </a:p>
        </p:txBody>
      </p:sp>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11</a:t>
            </a:fld>
            <a:endParaRPr lang="en-US"/>
          </a:p>
        </p:txBody>
      </p:sp>
      <p:sp>
        <p:nvSpPr>
          <p:cNvPr id="5" name="Title 4"/>
          <p:cNvSpPr>
            <a:spLocks noGrp="1"/>
          </p:cNvSpPr>
          <p:nvPr>
            <p:ph type="title"/>
          </p:nvPr>
        </p:nvSpPr>
        <p:spPr/>
        <p:txBody>
          <a:bodyPr/>
          <a:lstStyle/>
          <a:p>
            <a:r>
              <a:rPr lang="en-US" dirty="0"/>
              <a:t>The Technology and the Techniques of the ETF Create-Redeem Arbitrage are being Re-purposed to Support Portfolio Trading </a:t>
            </a:r>
          </a:p>
        </p:txBody>
      </p:sp>
    </p:spTree>
    <p:extLst>
      <p:ext uri="{BB962C8B-B14F-4D97-AF65-F5344CB8AC3E}">
        <p14:creationId xmlns:p14="http://schemas.microsoft.com/office/powerpoint/2010/main" val="297969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9"/>
          </p:nvPr>
        </p:nvSpPr>
        <p:spPr/>
        <p:txBody>
          <a:bodyPr/>
          <a:lstStyle/>
          <a:p>
            <a:endParaRPr lang="en-US"/>
          </a:p>
        </p:txBody>
      </p:sp>
      <p:sp>
        <p:nvSpPr>
          <p:cNvPr id="3" name="Title 2"/>
          <p:cNvSpPr>
            <a:spLocks noGrp="1"/>
          </p:cNvSpPr>
          <p:nvPr>
            <p:ph type="title"/>
          </p:nvPr>
        </p:nvSpPr>
        <p:spPr/>
        <p:txBody>
          <a:bodyPr/>
          <a:lstStyle/>
          <a:p>
            <a:r>
              <a:rPr lang="en-US" dirty="0"/>
              <a:t>Auto-Execution/Direct Streams </a:t>
            </a:r>
          </a:p>
        </p:txBody>
      </p:sp>
      <p:sp>
        <p:nvSpPr>
          <p:cNvPr id="4" name="Footer Placeholder 3"/>
          <p:cNvSpPr>
            <a:spLocks noGrp="1"/>
          </p:cNvSpPr>
          <p:nvPr>
            <p:ph type="ftr" sz="quarter" idx="30"/>
          </p:nvPr>
        </p:nvSpPr>
        <p:spPr/>
        <p:txBody>
          <a:bodyPr/>
          <a:lstStyle/>
          <a:p>
            <a:r>
              <a:rPr lang="en-US"/>
              <a:t>Greenwich Associates</a:t>
            </a:r>
            <a:endParaRPr lang="en-US" dirty="0"/>
          </a:p>
        </p:txBody>
      </p:sp>
      <p:sp>
        <p:nvSpPr>
          <p:cNvPr id="5" name="Slide Number Placeholder 4"/>
          <p:cNvSpPr>
            <a:spLocks noGrp="1"/>
          </p:cNvSpPr>
          <p:nvPr>
            <p:ph type="sldNum" sz="quarter" idx="31"/>
          </p:nvPr>
        </p:nvSpPr>
        <p:spPr/>
        <p:txBody>
          <a:bodyPr/>
          <a:lstStyle/>
          <a:p>
            <a:fld id="{CB8259EC-6011-514B-8311-D152FC74DF01}" type="slidenum">
              <a:rPr lang="en-US" smtClean="0"/>
              <a:pPr/>
              <a:t>12</a:t>
            </a:fld>
            <a:endParaRPr lang="en-US" dirty="0"/>
          </a:p>
        </p:txBody>
      </p:sp>
    </p:spTree>
    <p:extLst>
      <p:ext uri="{BB962C8B-B14F-4D97-AF65-F5344CB8AC3E}">
        <p14:creationId xmlns:p14="http://schemas.microsoft.com/office/powerpoint/2010/main" val="161700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89000" y="1079500"/>
            <a:ext cx="8255000" cy="635000"/>
          </a:xfrm>
          <a:prstGeom prst="rect">
            <a:avLst/>
          </a:prstGeom>
          <a:noFill/>
        </p:spPr>
        <p:txBody>
          <a:bodyPr vert="horz" wrap="square" rtlCol="0">
            <a:noAutofit/>
          </a:bodyPr>
          <a:lstStyle/>
          <a:p>
            <a:pPr>
              <a:spcBef>
                <a:spcPts val="1000"/>
              </a:spcBef>
            </a:pPr>
            <a:endParaRPr lang="en-US" sz="1000" b="1" dirty="0">
              <a:solidFill>
                <a:srgbClr val="356580"/>
              </a:solidFill>
            </a:endParaRPr>
          </a:p>
        </p:txBody>
      </p:sp>
      <p:sp>
        <p:nvSpPr>
          <p:cNvPr id="4" name="Footer Placeholder 3"/>
          <p:cNvSpPr>
            <a:spLocks noGrp="1"/>
          </p:cNvSpPr>
          <p:nvPr>
            <p:ph type="ftr" sz="quarter" idx="10"/>
          </p:nvPr>
        </p:nvSpPr>
        <p:spPr/>
        <p:txBody>
          <a:bodyPr/>
          <a:lstStyle/>
          <a:p>
            <a:r>
              <a:rPr lang="en-US"/>
              <a:t>Greenwich Associates</a:t>
            </a:r>
            <a:endParaRPr lang="en-US" dirty="0"/>
          </a:p>
        </p:txBody>
      </p:sp>
      <p:sp>
        <p:nvSpPr>
          <p:cNvPr id="5" name="Slide Number Placeholder 4"/>
          <p:cNvSpPr>
            <a:spLocks noGrp="1"/>
          </p:cNvSpPr>
          <p:nvPr>
            <p:ph type="sldNum" sz="quarter" idx="11"/>
          </p:nvPr>
        </p:nvSpPr>
        <p:spPr/>
        <p:txBody>
          <a:bodyPr/>
          <a:lstStyle/>
          <a:p>
            <a:fld id="{CB8259EC-6011-514B-8311-D152FC74DF01}" type="slidenum">
              <a:rPr lang="en-US" smtClean="0"/>
              <a:pPr/>
              <a:t>13</a:t>
            </a:fld>
            <a:endParaRPr lang="en-US" dirty="0"/>
          </a:p>
        </p:txBody>
      </p:sp>
      <p:graphicFrame>
        <p:nvGraphicFramePr>
          <p:cNvPr id="6" name="Chart 5"/>
          <p:cNvGraphicFramePr>
            <a:graphicFrameLocks/>
          </p:cNvGraphicFramePr>
          <p:nvPr/>
        </p:nvGraphicFramePr>
        <p:xfrm>
          <a:off x="508000" y="1397000"/>
          <a:ext cx="8128000" cy="19685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42900" y="285750"/>
            <a:ext cx="8255000" cy="635000"/>
          </a:xfrm>
          <a:prstGeom prst="rect">
            <a:avLst/>
          </a:prstGeom>
          <a:noFill/>
        </p:spPr>
        <p:txBody>
          <a:bodyPr vert="horz" wrap="square" rtlCol="0">
            <a:noAutofit/>
          </a:bodyPr>
          <a:lstStyle/>
          <a:p>
            <a:pPr>
              <a:spcBef>
                <a:spcPts val="1000"/>
              </a:spcBef>
            </a:pPr>
            <a:r>
              <a:rPr lang="en-US" sz="2400" dirty="0" smtClean="0"/>
              <a:t>Auto-Execution</a:t>
            </a:r>
            <a:r>
              <a:rPr lang="en-US" sz="2400" dirty="0"/>
              <a:t>: </a:t>
            </a:r>
            <a:r>
              <a:rPr lang="en-US" sz="2400" dirty="0" smtClean="0"/>
              <a:t>Coming Soon</a:t>
            </a:r>
            <a:r>
              <a:rPr lang="en-US" sz="2400" dirty="0"/>
              <a:t>, or </a:t>
            </a:r>
            <a:r>
              <a:rPr lang="en-US" sz="2400" dirty="0" smtClean="0"/>
              <a:t>Already Here</a:t>
            </a:r>
            <a:r>
              <a:rPr lang="en-US" sz="2400" dirty="0"/>
              <a:t>? </a:t>
            </a:r>
          </a:p>
        </p:txBody>
      </p:sp>
      <p:graphicFrame>
        <p:nvGraphicFramePr>
          <p:cNvPr id="11" name="Chart 10"/>
          <p:cNvGraphicFramePr>
            <a:graphicFrameLocks/>
          </p:cNvGraphicFramePr>
          <p:nvPr/>
        </p:nvGraphicFramePr>
        <p:xfrm>
          <a:off x="508000" y="3492500"/>
          <a:ext cx="8128000" cy="1968500"/>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638800"/>
            <a:ext cx="8229600"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11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The volume of e-RFQs that liquidity providers must field has necessitated significant trading automation</a:t>
            </a:r>
          </a:p>
          <a:p>
            <a:r>
              <a:rPr lang="en-US" sz="1800" dirty="0"/>
              <a:t>This trading automation is spreading to the buy-side </a:t>
            </a:r>
          </a:p>
          <a:p>
            <a:r>
              <a:rPr lang="en-US" sz="1800" dirty="0"/>
              <a:t>On the </a:t>
            </a:r>
            <a:r>
              <a:rPr lang="en-US" sz="1800" dirty="0" smtClean="0"/>
              <a:t>sell-side</a:t>
            </a:r>
            <a:r>
              <a:rPr lang="en-US" sz="1800" dirty="0"/>
              <a:t>, a direct stream is nothing more than an RFQ auto-responder timed to auto-respond twice a second</a:t>
            </a:r>
          </a:p>
          <a:p>
            <a:r>
              <a:rPr lang="en-US" sz="1800" dirty="0"/>
              <a:t>The large dealers see disclosed direct streams to preferred clients as a way to re-establish the bi-lateral trading relationships that e-trading has been eroding </a:t>
            </a:r>
          </a:p>
          <a:p>
            <a:r>
              <a:rPr lang="en-US" sz="1800" dirty="0"/>
              <a:t>This market structure is common in FX and Treasuries but it remains an open question as to whether it will succeed in credit </a:t>
            </a:r>
          </a:p>
        </p:txBody>
      </p:sp>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14</a:t>
            </a:fld>
            <a:endParaRPr lang="en-US"/>
          </a:p>
        </p:txBody>
      </p:sp>
      <p:sp>
        <p:nvSpPr>
          <p:cNvPr id="5" name="Title 4"/>
          <p:cNvSpPr>
            <a:spLocks noGrp="1"/>
          </p:cNvSpPr>
          <p:nvPr>
            <p:ph type="title"/>
          </p:nvPr>
        </p:nvSpPr>
        <p:spPr/>
        <p:txBody>
          <a:bodyPr/>
          <a:lstStyle/>
          <a:p>
            <a:r>
              <a:rPr lang="en-US" dirty="0" smtClean="0"/>
              <a:t>Auto-Execution </a:t>
            </a:r>
            <a:r>
              <a:rPr lang="en-US" dirty="0"/>
              <a:t>and </a:t>
            </a:r>
            <a:r>
              <a:rPr lang="en-US" dirty="0" smtClean="0"/>
              <a:t>Auto-Quoting </a:t>
            </a:r>
            <a:r>
              <a:rPr lang="en-US" dirty="0"/>
              <a:t>are the </a:t>
            </a:r>
            <a:r>
              <a:rPr lang="en-US" dirty="0" smtClean="0"/>
              <a:t>Next Phase</a:t>
            </a:r>
            <a:endParaRPr lang="en-US" dirty="0"/>
          </a:p>
        </p:txBody>
      </p:sp>
    </p:spTree>
    <p:extLst>
      <p:ext uri="{BB962C8B-B14F-4D97-AF65-F5344CB8AC3E}">
        <p14:creationId xmlns:p14="http://schemas.microsoft.com/office/powerpoint/2010/main" val="287896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8259EC-6011-514B-8311-D152FC74DF01}" type="slidenum">
              <a:rPr lang="en-US" smtClean="0">
                <a:solidFill>
                  <a:srgbClr val="404040">
                    <a:tint val="75000"/>
                  </a:srgbClr>
                </a:solidFill>
              </a:rPr>
              <a:pPr/>
              <a:t>15</a:t>
            </a:fld>
            <a:endParaRPr lang="en-US">
              <a:solidFill>
                <a:srgbClr val="404040">
                  <a:tint val="75000"/>
                </a:srgbClr>
              </a:solidFill>
            </a:endParaRPr>
          </a:p>
        </p:txBody>
      </p:sp>
      <p:sp>
        <p:nvSpPr>
          <p:cNvPr id="3" name="Text Placeholder 2"/>
          <p:cNvSpPr>
            <a:spLocks noGrp="1"/>
          </p:cNvSpPr>
          <p:nvPr>
            <p:ph type="body" sz="quarter" idx="16"/>
          </p:nvPr>
        </p:nvSpPr>
        <p:spPr/>
        <p:txBody>
          <a:bodyPr/>
          <a:lstStyle/>
          <a:p>
            <a:r>
              <a:rPr lang="en-US" dirty="0"/>
              <a:t>Ken Monahan </a:t>
            </a:r>
          </a:p>
          <a:p>
            <a:r>
              <a:rPr lang="en-US" dirty="0"/>
              <a:t>Vice President </a:t>
            </a:r>
          </a:p>
          <a:p>
            <a:r>
              <a:rPr lang="en-US" dirty="0"/>
              <a:t>Greenwich Associates</a:t>
            </a:r>
          </a:p>
          <a:p>
            <a:r>
              <a:rPr lang="en-US" dirty="0">
                <a:hlinkClick r:id="rId2"/>
              </a:rPr>
              <a:t>Ken.Monahan@Greenwich.com</a:t>
            </a:r>
            <a:r>
              <a:rPr lang="en-US" dirty="0"/>
              <a:t> </a:t>
            </a:r>
          </a:p>
          <a:p>
            <a:r>
              <a:rPr lang="en-US" dirty="0"/>
              <a:t>917-622-4752</a:t>
            </a:r>
          </a:p>
          <a:p>
            <a:endParaRPr lang="en-US" dirty="0"/>
          </a:p>
        </p:txBody>
      </p:sp>
      <p:sp>
        <p:nvSpPr>
          <p:cNvPr id="4" name="Footer Placeholder 3"/>
          <p:cNvSpPr>
            <a:spLocks noGrp="1"/>
          </p:cNvSpPr>
          <p:nvPr>
            <p:ph type="ftr" sz="quarter" idx="17"/>
          </p:nvPr>
        </p:nvSpPr>
        <p:spPr/>
        <p:txBody>
          <a:bodyPr/>
          <a:lstStyle/>
          <a:p>
            <a:r>
              <a:rPr lang="en-US" smtClean="0">
                <a:solidFill>
                  <a:srgbClr val="404040">
                    <a:lumMod val="75000"/>
                    <a:lumOff val="25000"/>
                  </a:srgbClr>
                </a:solidFill>
              </a:rPr>
              <a:t>Greenwich Associates</a:t>
            </a:r>
            <a:endParaRPr lang="en-US" dirty="0">
              <a:solidFill>
                <a:srgbClr val="404040">
                  <a:lumMod val="75000"/>
                  <a:lumOff val="25000"/>
                </a:srgbClr>
              </a:solidFill>
            </a:endParaRPr>
          </a:p>
        </p:txBody>
      </p:sp>
    </p:spTree>
    <p:extLst>
      <p:ext uri="{BB962C8B-B14F-4D97-AF65-F5344CB8AC3E}">
        <p14:creationId xmlns:p14="http://schemas.microsoft.com/office/powerpoint/2010/main" val="4290267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9"/>
          </p:nvPr>
        </p:nvSpPr>
        <p:spPr/>
        <p:txBody>
          <a:bodyPr/>
          <a:lstStyle/>
          <a:p>
            <a:endParaRPr lang="en-US"/>
          </a:p>
        </p:txBody>
      </p:sp>
      <p:sp>
        <p:nvSpPr>
          <p:cNvPr id="3" name="Text Placeholder 2"/>
          <p:cNvSpPr>
            <a:spLocks noGrp="1"/>
          </p:cNvSpPr>
          <p:nvPr>
            <p:ph type="body" sz="quarter" idx="30"/>
          </p:nvPr>
        </p:nvSpPr>
        <p:spPr/>
        <p:txBody>
          <a:bodyPr/>
          <a:lstStyle/>
          <a:p>
            <a:endParaRPr lang="en-US"/>
          </a:p>
        </p:txBody>
      </p:sp>
      <p:sp>
        <p:nvSpPr>
          <p:cNvPr id="4" name="Text Placeholder 3"/>
          <p:cNvSpPr>
            <a:spLocks noGrp="1"/>
          </p:cNvSpPr>
          <p:nvPr>
            <p:ph type="body" sz="quarter" idx="31"/>
          </p:nvPr>
        </p:nvSpPr>
        <p:spPr/>
        <p:txBody>
          <a:bodyPr/>
          <a:lstStyle/>
          <a:p>
            <a:endParaRPr lang="en-US"/>
          </a:p>
        </p:txBody>
      </p:sp>
      <p:sp>
        <p:nvSpPr>
          <p:cNvPr id="5" name="Text Placeholder 4"/>
          <p:cNvSpPr>
            <a:spLocks noGrp="1"/>
          </p:cNvSpPr>
          <p:nvPr>
            <p:ph type="body" sz="quarter" idx="32"/>
          </p:nvPr>
        </p:nvSpPr>
        <p:spPr/>
        <p:txBody>
          <a:bodyPr/>
          <a:lstStyle/>
          <a:p>
            <a:endParaRPr lang="en-US"/>
          </a:p>
        </p:txBody>
      </p:sp>
      <p:sp>
        <p:nvSpPr>
          <p:cNvPr id="11" name="Footer Placeholder 10"/>
          <p:cNvSpPr>
            <a:spLocks noGrp="1"/>
          </p:cNvSpPr>
          <p:nvPr>
            <p:ph type="ftr" sz="quarter" idx="11"/>
          </p:nvPr>
        </p:nvSpPr>
        <p:spPr/>
        <p:txBody>
          <a:bodyPr/>
          <a:lstStyle/>
          <a:p>
            <a:r>
              <a:rPr lang="en-US"/>
              <a:t>Greenwich Associates</a:t>
            </a:r>
            <a:endParaRPr lang="en-US" dirty="0"/>
          </a:p>
        </p:txBody>
      </p:sp>
      <p:sp>
        <p:nvSpPr>
          <p:cNvPr id="12" name="Slide Number Placeholder 11"/>
          <p:cNvSpPr>
            <a:spLocks noGrp="1"/>
          </p:cNvSpPr>
          <p:nvPr>
            <p:ph type="sldNum" sz="quarter" idx="12"/>
          </p:nvPr>
        </p:nvSpPr>
        <p:spPr/>
        <p:txBody>
          <a:bodyPr/>
          <a:lstStyle/>
          <a:p>
            <a:fld id="{CB8259EC-6011-514B-8311-D152FC74DF01}" type="slidenum">
              <a:rPr lang="en-US" smtClean="0"/>
              <a:t>2</a:t>
            </a:fld>
            <a:endParaRPr lang="en-US" dirty="0"/>
          </a:p>
        </p:txBody>
      </p:sp>
      <p:sp>
        <p:nvSpPr>
          <p:cNvPr id="13" name="Text Placeholder 12"/>
          <p:cNvSpPr>
            <a:spLocks noGrp="1"/>
          </p:cNvSpPr>
          <p:nvPr>
            <p:ph type="body" sz="quarter" idx="13"/>
          </p:nvPr>
        </p:nvSpPr>
        <p:spPr/>
        <p:txBody>
          <a:bodyPr/>
          <a:lstStyle/>
          <a:p>
            <a:r>
              <a:rPr lang="en-US" dirty="0"/>
              <a:t>E-trading is Shifting the Liquidity Landscape</a:t>
            </a:r>
          </a:p>
        </p:txBody>
      </p:sp>
      <p:sp>
        <p:nvSpPr>
          <p:cNvPr id="14" name="Text Placeholder 13"/>
          <p:cNvSpPr>
            <a:spLocks noGrp="1"/>
          </p:cNvSpPr>
          <p:nvPr>
            <p:ph type="body" sz="quarter" idx="15"/>
          </p:nvPr>
        </p:nvSpPr>
        <p:spPr/>
        <p:txBody>
          <a:bodyPr/>
          <a:lstStyle/>
          <a:p>
            <a:r>
              <a:rPr lang="en-US" dirty="0"/>
              <a:t>Non-Dealer Market Makers</a:t>
            </a:r>
          </a:p>
        </p:txBody>
      </p:sp>
      <p:sp>
        <p:nvSpPr>
          <p:cNvPr id="15" name="Text Placeholder 14"/>
          <p:cNvSpPr>
            <a:spLocks noGrp="1"/>
          </p:cNvSpPr>
          <p:nvPr>
            <p:ph type="body" sz="quarter" idx="17"/>
          </p:nvPr>
        </p:nvSpPr>
        <p:spPr/>
        <p:txBody>
          <a:bodyPr/>
          <a:lstStyle/>
          <a:p>
            <a:r>
              <a:rPr lang="en-US" dirty="0"/>
              <a:t>Portfolio Trading </a:t>
            </a:r>
          </a:p>
        </p:txBody>
      </p:sp>
      <p:sp>
        <p:nvSpPr>
          <p:cNvPr id="16" name="Text Placeholder 15"/>
          <p:cNvSpPr>
            <a:spLocks noGrp="1"/>
          </p:cNvSpPr>
          <p:nvPr>
            <p:ph type="body" sz="quarter" idx="19"/>
          </p:nvPr>
        </p:nvSpPr>
        <p:spPr/>
        <p:txBody>
          <a:bodyPr/>
          <a:lstStyle/>
          <a:p>
            <a:r>
              <a:rPr lang="en-US" dirty="0"/>
              <a:t>Auto-Execution/Direct Streams  </a:t>
            </a:r>
          </a:p>
        </p:txBody>
      </p:sp>
      <p:sp>
        <p:nvSpPr>
          <p:cNvPr id="21" name="Title 20"/>
          <p:cNvSpPr>
            <a:spLocks noGrp="1"/>
          </p:cNvSpPr>
          <p:nvPr>
            <p:ph type="title"/>
          </p:nvPr>
        </p:nvSpPr>
        <p:spPr/>
        <p:txBody>
          <a:bodyPr/>
          <a:lstStyle/>
          <a:p>
            <a:r>
              <a:rPr lang="en-US" dirty="0"/>
              <a:t>Beyond E-Trading: Disintermediation and Alternative Execution </a:t>
            </a:r>
            <a:r>
              <a:rPr lang="en-US" dirty="0" smtClean="0"/>
              <a:t>Methods  - Agenda</a:t>
            </a:r>
            <a:endParaRPr lang="en-US" dirty="0"/>
          </a:p>
        </p:txBody>
      </p:sp>
    </p:spTree>
    <p:extLst>
      <p:ext uri="{BB962C8B-B14F-4D97-AF65-F5344CB8AC3E}">
        <p14:creationId xmlns:p14="http://schemas.microsoft.com/office/powerpoint/2010/main" val="157291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9"/>
          </p:nvPr>
        </p:nvSpPr>
        <p:spPr/>
        <p:txBody>
          <a:bodyPr/>
          <a:lstStyle/>
          <a:p>
            <a:endParaRPr lang="en-US"/>
          </a:p>
        </p:txBody>
      </p:sp>
      <p:sp>
        <p:nvSpPr>
          <p:cNvPr id="3" name="Title 2"/>
          <p:cNvSpPr>
            <a:spLocks noGrp="1"/>
          </p:cNvSpPr>
          <p:nvPr>
            <p:ph type="title"/>
          </p:nvPr>
        </p:nvSpPr>
        <p:spPr/>
        <p:txBody>
          <a:bodyPr/>
          <a:lstStyle/>
          <a:p>
            <a:r>
              <a:rPr lang="en-US" dirty="0"/>
              <a:t>E-Trading Shifts the Landscape </a:t>
            </a:r>
          </a:p>
        </p:txBody>
      </p:sp>
      <p:sp>
        <p:nvSpPr>
          <p:cNvPr id="4" name="Footer Placeholder 3"/>
          <p:cNvSpPr>
            <a:spLocks noGrp="1"/>
          </p:cNvSpPr>
          <p:nvPr>
            <p:ph type="ftr" sz="quarter" idx="30"/>
          </p:nvPr>
        </p:nvSpPr>
        <p:spPr/>
        <p:txBody>
          <a:bodyPr/>
          <a:lstStyle/>
          <a:p>
            <a:r>
              <a:rPr lang="en-US"/>
              <a:t>Greenwich Associates</a:t>
            </a:r>
            <a:endParaRPr lang="en-US" dirty="0"/>
          </a:p>
        </p:txBody>
      </p:sp>
      <p:sp>
        <p:nvSpPr>
          <p:cNvPr id="5" name="Slide Number Placeholder 4"/>
          <p:cNvSpPr>
            <a:spLocks noGrp="1"/>
          </p:cNvSpPr>
          <p:nvPr>
            <p:ph type="sldNum" sz="quarter" idx="31"/>
          </p:nvPr>
        </p:nvSpPr>
        <p:spPr/>
        <p:txBody>
          <a:bodyPr/>
          <a:lstStyle/>
          <a:p>
            <a:fld id="{CB8259EC-6011-514B-8311-D152FC74DF01}" type="slidenum">
              <a:rPr lang="en-US" smtClean="0"/>
              <a:pPr/>
              <a:t>3</a:t>
            </a:fld>
            <a:endParaRPr lang="en-US" dirty="0"/>
          </a:p>
        </p:txBody>
      </p:sp>
    </p:spTree>
    <p:extLst>
      <p:ext uri="{BB962C8B-B14F-4D97-AF65-F5344CB8AC3E}">
        <p14:creationId xmlns:p14="http://schemas.microsoft.com/office/powerpoint/2010/main" val="54383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C3FDCF44-2862-6341-AA24-A80D9B093F9A}"/>
              </a:ext>
            </a:extLst>
          </p:cNvPr>
          <p:cNvPicPr>
            <a:picLocks noGrp="1" noChangeAspect="1"/>
          </p:cNvPicPr>
          <p:nvPr>
            <p:ph idx="1"/>
          </p:nvPr>
        </p:nvPicPr>
        <p:blipFill>
          <a:blip r:embed="rId2"/>
          <a:stretch>
            <a:fillRect/>
          </a:stretch>
        </p:blipFill>
        <p:spPr>
          <a:xfrm>
            <a:off x="1200150" y="1998662"/>
            <a:ext cx="6743700" cy="3898900"/>
          </a:xfrm>
        </p:spPr>
      </p:pic>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4</a:t>
            </a:fld>
            <a:endParaRPr lang="en-US"/>
          </a:p>
        </p:txBody>
      </p:sp>
      <p:sp>
        <p:nvSpPr>
          <p:cNvPr id="5" name="Title 4"/>
          <p:cNvSpPr>
            <a:spLocks noGrp="1"/>
          </p:cNvSpPr>
          <p:nvPr>
            <p:ph type="title"/>
          </p:nvPr>
        </p:nvSpPr>
        <p:spPr/>
        <p:txBody>
          <a:bodyPr/>
          <a:lstStyle/>
          <a:p>
            <a:r>
              <a:rPr lang="en-US" dirty="0" smtClean="0"/>
              <a:t>Ease of Execution by Order Size</a:t>
            </a:r>
            <a:endParaRPr lang="en-US" dirty="0"/>
          </a:p>
        </p:txBody>
      </p:sp>
    </p:spTree>
    <p:extLst>
      <p:ext uri="{BB962C8B-B14F-4D97-AF65-F5344CB8AC3E}">
        <p14:creationId xmlns:p14="http://schemas.microsoft.com/office/powerpoint/2010/main" val="332760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066800"/>
            <a:ext cx="8255000" cy="635000"/>
          </a:xfrm>
          <a:prstGeom prst="rect">
            <a:avLst/>
          </a:prstGeom>
          <a:noFill/>
        </p:spPr>
        <p:txBody>
          <a:bodyPr vert="horz" wrap="square" rtlCol="0">
            <a:noAutofit/>
          </a:bodyPr>
          <a:lstStyle/>
          <a:p>
            <a:pPr>
              <a:spcBef>
                <a:spcPts val="1000"/>
              </a:spcBef>
            </a:pPr>
            <a:endParaRPr lang="en-US" sz="1400" dirty="0">
              <a:solidFill>
                <a:srgbClr val="356580"/>
              </a:solidFill>
            </a:endParaRPr>
          </a:p>
        </p:txBody>
      </p:sp>
      <p:sp>
        <p:nvSpPr>
          <p:cNvPr id="4" name="Footer Placeholder 3"/>
          <p:cNvSpPr>
            <a:spLocks noGrp="1"/>
          </p:cNvSpPr>
          <p:nvPr>
            <p:ph type="ftr" sz="quarter" idx="10"/>
          </p:nvPr>
        </p:nvSpPr>
        <p:spPr/>
        <p:txBody>
          <a:bodyPr/>
          <a:lstStyle/>
          <a:p>
            <a:r>
              <a:rPr lang="en-US"/>
              <a:t>Greenwich Associates</a:t>
            </a:r>
            <a:endParaRPr lang="en-US" dirty="0"/>
          </a:p>
        </p:txBody>
      </p:sp>
      <p:sp>
        <p:nvSpPr>
          <p:cNvPr id="5" name="Slide Number Placeholder 4"/>
          <p:cNvSpPr>
            <a:spLocks noGrp="1"/>
          </p:cNvSpPr>
          <p:nvPr>
            <p:ph type="sldNum" sz="quarter" idx="11"/>
          </p:nvPr>
        </p:nvSpPr>
        <p:spPr/>
        <p:txBody>
          <a:bodyPr/>
          <a:lstStyle/>
          <a:p>
            <a:fld id="{CB8259EC-6011-514B-8311-D152FC74DF01}" type="slidenum">
              <a:rPr lang="en-US" smtClean="0"/>
              <a:pPr/>
              <a:t>5</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621673099"/>
              </p:ext>
            </p:extLst>
          </p:nvPr>
        </p:nvGraphicFramePr>
        <p:xfrm>
          <a:off x="508000" y="1397000"/>
          <a:ext cx="8128000" cy="41275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11723" y="287081"/>
            <a:ext cx="8255000" cy="958712"/>
          </a:xfrm>
          <a:prstGeom prst="rect">
            <a:avLst/>
          </a:prstGeom>
          <a:noFill/>
        </p:spPr>
        <p:txBody>
          <a:bodyPr vert="horz" wrap="square" rtlCol="0">
            <a:noAutofit/>
          </a:bodyPr>
          <a:lstStyle/>
          <a:p>
            <a:pPr>
              <a:spcBef>
                <a:spcPts val="1000"/>
              </a:spcBef>
            </a:pPr>
            <a:r>
              <a:rPr lang="en-US" sz="2400" dirty="0"/>
              <a:t>Where is the liquidity of the future?</a:t>
            </a:r>
          </a:p>
          <a:p>
            <a:pPr>
              <a:spcBef>
                <a:spcPts val="1000"/>
              </a:spcBef>
            </a:pPr>
            <a:r>
              <a:rPr lang="en-US" sz="2400" dirty="0"/>
              <a:t>Are these sources as distinct as they seem?  </a:t>
            </a:r>
          </a:p>
        </p:txBody>
      </p:sp>
      <p:sp>
        <p:nvSpPr>
          <p:cNvPr id="9" name="TextBox 8"/>
          <p:cNvSpPr txBox="1"/>
          <p:nvPr/>
        </p:nvSpPr>
        <p:spPr>
          <a:xfrm>
            <a:off x="469900" y="6066913"/>
            <a:ext cx="8128000" cy="317500"/>
          </a:xfrm>
          <a:prstGeom prst="rect">
            <a:avLst/>
          </a:prstGeom>
          <a:noFill/>
        </p:spPr>
        <p:txBody>
          <a:bodyPr vert="horz" wrap="square" rtlCol="0">
            <a:noAutofit/>
          </a:bodyPr>
          <a:lstStyle/>
          <a:p>
            <a:r>
              <a:rPr lang="en-US" sz="800" dirty="0">
                <a:solidFill>
                  <a:srgbClr val="404040"/>
                </a:solidFill>
              </a:rPr>
              <a:t>Base: 57</a:t>
            </a:r>
          </a:p>
          <a:p>
            <a:r>
              <a:rPr lang="en-US" sz="800" dirty="0" smtClean="0">
                <a:solidFill>
                  <a:srgbClr val="404040"/>
                </a:solidFill>
              </a:rPr>
              <a:t>Source: 2018 Market Structure &amp; Trading Technology Study.</a:t>
            </a:r>
            <a:endParaRPr lang="en-US" sz="800" dirty="0">
              <a:solidFill>
                <a:srgbClr val="404040"/>
              </a:solidFill>
            </a:endParaRPr>
          </a:p>
        </p:txBody>
      </p:sp>
    </p:spTree>
    <p:extLst>
      <p:ext uri="{BB962C8B-B14F-4D97-AF65-F5344CB8AC3E}">
        <p14:creationId xmlns:p14="http://schemas.microsoft.com/office/powerpoint/2010/main" val="124862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F9A434AA-DADA-974B-866C-0F082046E3E0}"/>
              </a:ext>
            </a:extLst>
          </p:cNvPr>
          <p:cNvPicPr>
            <a:picLocks noGrp="1" noChangeAspect="1"/>
          </p:cNvPicPr>
          <p:nvPr>
            <p:ph idx="1"/>
          </p:nvPr>
        </p:nvPicPr>
        <p:blipFill>
          <a:blip r:embed="rId2"/>
          <a:stretch>
            <a:fillRect/>
          </a:stretch>
        </p:blipFill>
        <p:spPr>
          <a:xfrm>
            <a:off x="1447800" y="1547624"/>
            <a:ext cx="6248400" cy="4008350"/>
          </a:xfrm>
        </p:spPr>
      </p:pic>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6</a:t>
            </a:fld>
            <a:endParaRPr lang="en-US"/>
          </a:p>
        </p:txBody>
      </p:sp>
      <p:sp>
        <p:nvSpPr>
          <p:cNvPr id="5" name="Title 4"/>
          <p:cNvSpPr>
            <a:spLocks noGrp="1"/>
          </p:cNvSpPr>
          <p:nvPr>
            <p:ph type="title"/>
          </p:nvPr>
        </p:nvSpPr>
        <p:spPr/>
        <p:txBody>
          <a:bodyPr/>
          <a:lstStyle/>
          <a:p>
            <a:r>
              <a:rPr lang="en-US" dirty="0"/>
              <a:t>Fixed Income ETFs vs. Cash Bond E-Trading: Closely Linked, but which drives which? </a:t>
            </a:r>
          </a:p>
        </p:txBody>
      </p:sp>
    </p:spTree>
    <p:extLst>
      <p:ext uri="{BB962C8B-B14F-4D97-AF65-F5344CB8AC3E}">
        <p14:creationId xmlns:p14="http://schemas.microsoft.com/office/powerpoint/2010/main" val="267909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9"/>
          </p:nvPr>
        </p:nvSpPr>
        <p:spPr/>
        <p:txBody>
          <a:bodyPr/>
          <a:lstStyle/>
          <a:p>
            <a:endParaRPr lang="en-US"/>
          </a:p>
        </p:txBody>
      </p:sp>
      <p:sp>
        <p:nvSpPr>
          <p:cNvPr id="3" name="Title 2"/>
          <p:cNvSpPr>
            <a:spLocks noGrp="1"/>
          </p:cNvSpPr>
          <p:nvPr>
            <p:ph type="title"/>
          </p:nvPr>
        </p:nvSpPr>
        <p:spPr/>
        <p:txBody>
          <a:bodyPr/>
          <a:lstStyle/>
          <a:p>
            <a:r>
              <a:rPr lang="en-US" dirty="0"/>
              <a:t>Non-Dealer Market Makers</a:t>
            </a:r>
          </a:p>
        </p:txBody>
      </p:sp>
      <p:sp>
        <p:nvSpPr>
          <p:cNvPr id="4" name="Footer Placeholder 3"/>
          <p:cNvSpPr>
            <a:spLocks noGrp="1"/>
          </p:cNvSpPr>
          <p:nvPr>
            <p:ph type="ftr" sz="quarter" idx="30"/>
          </p:nvPr>
        </p:nvSpPr>
        <p:spPr/>
        <p:txBody>
          <a:bodyPr/>
          <a:lstStyle/>
          <a:p>
            <a:r>
              <a:rPr lang="en-US"/>
              <a:t>Greenwich Associates</a:t>
            </a:r>
            <a:endParaRPr lang="en-US" dirty="0"/>
          </a:p>
        </p:txBody>
      </p:sp>
      <p:sp>
        <p:nvSpPr>
          <p:cNvPr id="5" name="Slide Number Placeholder 4"/>
          <p:cNvSpPr>
            <a:spLocks noGrp="1"/>
          </p:cNvSpPr>
          <p:nvPr>
            <p:ph type="sldNum" sz="quarter" idx="31"/>
          </p:nvPr>
        </p:nvSpPr>
        <p:spPr/>
        <p:txBody>
          <a:bodyPr/>
          <a:lstStyle/>
          <a:p>
            <a:fld id="{CB8259EC-6011-514B-8311-D152FC74DF01}" type="slidenum">
              <a:rPr lang="en-US" smtClean="0"/>
              <a:pPr/>
              <a:t>7</a:t>
            </a:fld>
            <a:endParaRPr lang="en-US" dirty="0"/>
          </a:p>
        </p:txBody>
      </p:sp>
    </p:spTree>
    <p:extLst>
      <p:ext uri="{BB962C8B-B14F-4D97-AF65-F5344CB8AC3E}">
        <p14:creationId xmlns:p14="http://schemas.microsoft.com/office/powerpoint/2010/main" val="226338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012814B3-E5B4-EA4D-9E4A-27B31318149B}"/>
              </a:ext>
            </a:extLst>
          </p:cNvPr>
          <p:cNvPicPr>
            <a:picLocks noGrp="1" noChangeAspect="1"/>
          </p:cNvPicPr>
          <p:nvPr>
            <p:ph idx="1"/>
          </p:nvPr>
        </p:nvPicPr>
        <p:blipFill>
          <a:blip r:embed="rId2"/>
          <a:stretch>
            <a:fillRect/>
          </a:stretch>
        </p:blipFill>
        <p:spPr>
          <a:xfrm>
            <a:off x="1536326" y="1832441"/>
            <a:ext cx="5676900" cy="3352800"/>
          </a:xfrm>
        </p:spPr>
      </p:pic>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8</a:t>
            </a:fld>
            <a:endParaRPr lang="en-US"/>
          </a:p>
        </p:txBody>
      </p:sp>
      <p:sp>
        <p:nvSpPr>
          <p:cNvPr id="5" name="Title 4"/>
          <p:cNvSpPr>
            <a:spLocks noGrp="1"/>
          </p:cNvSpPr>
          <p:nvPr>
            <p:ph type="title"/>
          </p:nvPr>
        </p:nvSpPr>
        <p:spPr/>
        <p:txBody>
          <a:bodyPr/>
          <a:lstStyle/>
          <a:p>
            <a:r>
              <a:rPr lang="en-US" dirty="0"/>
              <a:t>Who are these “Other Market Participants?”</a:t>
            </a:r>
            <a:br>
              <a:rPr lang="en-US" dirty="0"/>
            </a:br>
            <a:r>
              <a:rPr lang="en-US" dirty="0"/>
              <a:t>Non-dealer market makers </a:t>
            </a:r>
          </a:p>
        </p:txBody>
      </p:sp>
      <p:sp>
        <p:nvSpPr>
          <p:cNvPr id="6" name="Text Placeholder 5"/>
          <p:cNvSpPr>
            <a:spLocks noGrp="1"/>
          </p:cNvSpPr>
          <p:nvPr>
            <p:ph type="body" sz="quarter" idx="14"/>
          </p:nvPr>
        </p:nvSpPr>
        <p:spPr/>
        <p:txBody>
          <a:bodyPr/>
          <a:lstStyle/>
          <a:p>
            <a:r>
              <a:rPr lang="en-US" sz="800" dirty="0" smtClean="0"/>
              <a:t>Source: MarketAxess</a:t>
            </a:r>
            <a:endParaRPr lang="en-US" sz="800" dirty="0"/>
          </a:p>
        </p:txBody>
      </p:sp>
    </p:spTree>
    <p:extLst>
      <p:ext uri="{BB962C8B-B14F-4D97-AF65-F5344CB8AC3E}">
        <p14:creationId xmlns:p14="http://schemas.microsoft.com/office/powerpoint/2010/main" val="409438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Non-dealer market makers are proprietary trading firms that use e-trading platforms in place of a sales force for distribution </a:t>
            </a:r>
          </a:p>
          <a:p>
            <a:r>
              <a:rPr lang="en-US" sz="1800" dirty="0"/>
              <a:t>In </a:t>
            </a:r>
            <a:r>
              <a:rPr lang="en-US" sz="1800" dirty="0" smtClean="0"/>
              <a:t>U.S. </a:t>
            </a:r>
            <a:r>
              <a:rPr lang="en-US" sz="1800" dirty="0"/>
              <a:t>Treasuries, they dominate the inter-dealer market and are now going direct to customers through platforms like </a:t>
            </a:r>
            <a:r>
              <a:rPr lang="en-US" sz="1800" dirty="0" err="1" smtClean="0"/>
              <a:t>Fenics</a:t>
            </a:r>
            <a:r>
              <a:rPr lang="en-US" sz="1800" dirty="0" smtClean="0"/>
              <a:t> </a:t>
            </a:r>
            <a:r>
              <a:rPr lang="en-US" sz="1800" dirty="0"/>
              <a:t>and </a:t>
            </a:r>
            <a:r>
              <a:rPr lang="en-US" sz="1800" dirty="0" err="1"/>
              <a:t>LiquidityEdge</a:t>
            </a:r>
            <a:r>
              <a:rPr lang="en-US" sz="1800" dirty="0"/>
              <a:t> </a:t>
            </a:r>
          </a:p>
          <a:p>
            <a:r>
              <a:rPr lang="en-US" sz="1800" dirty="0"/>
              <a:t>In Credit markets they are very large participants on all platforms </a:t>
            </a:r>
          </a:p>
          <a:p>
            <a:r>
              <a:rPr lang="en-US" sz="1800" dirty="0"/>
              <a:t>They are generally private firms, organized as hedge funds </a:t>
            </a:r>
          </a:p>
          <a:p>
            <a:r>
              <a:rPr lang="en-US" sz="1800" dirty="0"/>
              <a:t>Their business model relies on several factors </a:t>
            </a:r>
          </a:p>
          <a:p>
            <a:pPr lvl="1"/>
            <a:r>
              <a:rPr lang="en-US" sz="1600" dirty="0"/>
              <a:t>Access to order flow over electronic platforms </a:t>
            </a:r>
          </a:p>
          <a:p>
            <a:pPr lvl="1"/>
            <a:r>
              <a:rPr lang="en-US" sz="1600" dirty="0"/>
              <a:t>ETF </a:t>
            </a:r>
            <a:r>
              <a:rPr lang="en-US" sz="1600" dirty="0" smtClean="0"/>
              <a:t>create-redeem arbitrage </a:t>
            </a:r>
            <a:endParaRPr lang="en-US" sz="1600" dirty="0"/>
          </a:p>
          <a:p>
            <a:pPr lvl="1"/>
            <a:r>
              <a:rPr lang="en-US" sz="1600" dirty="0"/>
              <a:t>Wholesale-retail </a:t>
            </a:r>
            <a:r>
              <a:rPr lang="en-US" sz="1600" dirty="0" smtClean="0"/>
              <a:t>arbitrage </a:t>
            </a:r>
            <a:endParaRPr lang="en-US" sz="1600" dirty="0"/>
          </a:p>
          <a:p>
            <a:pPr lvl="1"/>
            <a:r>
              <a:rPr lang="en-US" sz="1600" dirty="0"/>
              <a:t>Greater balance sheet leverage by shorting ETFs against their long bond portfolios </a:t>
            </a:r>
          </a:p>
          <a:p>
            <a:pPr lvl="1"/>
            <a:r>
              <a:rPr lang="en-US" sz="1600" dirty="0"/>
              <a:t>This last point puts them in a position to compete with banks </a:t>
            </a:r>
          </a:p>
        </p:txBody>
      </p:sp>
      <p:sp>
        <p:nvSpPr>
          <p:cNvPr id="3" name="Footer Placeholder 2"/>
          <p:cNvSpPr>
            <a:spLocks noGrp="1"/>
          </p:cNvSpPr>
          <p:nvPr>
            <p:ph type="ftr" sz="quarter" idx="11"/>
          </p:nvPr>
        </p:nvSpPr>
        <p:spPr/>
        <p:txBody>
          <a:bodyPr/>
          <a:lstStyle/>
          <a:p>
            <a:r>
              <a:rPr lang="en-US"/>
              <a:t>Greenwich Associates</a:t>
            </a:r>
          </a:p>
        </p:txBody>
      </p:sp>
      <p:sp>
        <p:nvSpPr>
          <p:cNvPr id="4" name="Slide Number Placeholder 3"/>
          <p:cNvSpPr>
            <a:spLocks noGrp="1"/>
          </p:cNvSpPr>
          <p:nvPr>
            <p:ph type="sldNum" sz="quarter" idx="12"/>
          </p:nvPr>
        </p:nvSpPr>
        <p:spPr/>
        <p:txBody>
          <a:bodyPr/>
          <a:lstStyle/>
          <a:p>
            <a:fld id="{CB8259EC-6011-514B-8311-D152FC74DF01}" type="slidenum">
              <a:rPr lang="en-US" smtClean="0"/>
              <a:t>9</a:t>
            </a:fld>
            <a:endParaRPr lang="en-US"/>
          </a:p>
        </p:txBody>
      </p:sp>
      <p:sp>
        <p:nvSpPr>
          <p:cNvPr id="5" name="Title 4"/>
          <p:cNvSpPr>
            <a:spLocks noGrp="1"/>
          </p:cNvSpPr>
          <p:nvPr>
            <p:ph type="title"/>
          </p:nvPr>
        </p:nvSpPr>
        <p:spPr/>
        <p:txBody>
          <a:bodyPr/>
          <a:lstStyle/>
          <a:p>
            <a:r>
              <a:rPr lang="en-US" dirty="0"/>
              <a:t>Non-dealer </a:t>
            </a:r>
            <a:r>
              <a:rPr lang="en-US" dirty="0" smtClean="0"/>
              <a:t>Market Makers </a:t>
            </a:r>
            <a:r>
              <a:rPr lang="en-US" dirty="0"/>
              <a:t>are </a:t>
            </a:r>
            <a:r>
              <a:rPr lang="en-US" dirty="0" smtClean="0"/>
              <a:t>Playing </a:t>
            </a:r>
            <a:r>
              <a:rPr lang="en-US" dirty="0"/>
              <a:t>an </a:t>
            </a:r>
            <a:r>
              <a:rPr lang="en-US" dirty="0" smtClean="0"/>
              <a:t>Increasing Role Across Fixed Income</a:t>
            </a:r>
            <a:endParaRPr lang="en-US" dirty="0"/>
          </a:p>
        </p:txBody>
      </p:sp>
    </p:spTree>
    <p:extLst>
      <p:ext uri="{BB962C8B-B14F-4D97-AF65-F5344CB8AC3E}">
        <p14:creationId xmlns:p14="http://schemas.microsoft.com/office/powerpoint/2010/main" val="14524956"/>
      </p:ext>
    </p:extLst>
  </p:cSld>
  <p:clrMapOvr>
    <a:masterClrMapping/>
  </p:clrMapOvr>
</p:sld>
</file>

<file path=ppt/theme/theme1.xml><?xml version="1.0" encoding="utf-8"?>
<a:theme xmlns:a="http://schemas.openxmlformats.org/drawingml/2006/main" name="Blank GA PPT Master_2018_No Toronto (2)">
  <a:themeElements>
    <a:clrScheme name="Greenwich Associates 2016">
      <a:dk1>
        <a:srgbClr val="404040"/>
      </a:dk1>
      <a:lt1>
        <a:srgbClr val="FFFFFF"/>
      </a:lt1>
      <a:dk2>
        <a:srgbClr val="000000"/>
      </a:dk2>
      <a:lt2>
        <a:srgbClr val="808080"/>
      </a:lt2>
      <a:accent1>
        <a:srgbClr val="4787AB"/>
      </a:accent1>
      <a:accent2>
        <a:srgbClr val="EDE2B5"/>
      </a:accent2>
      <a:accent3>
        <a:srgbClr val="49BD9D"/>
      </a:accent3>
      <a:accent4>
        <a:srgbClr val="265976"/>
      </a:accent4>
      <a:accent5>
        <a:srgbClr val="94B886"/>
      </a:accent5>
      <a:accent6>
        <a:srgbClr val="00503A"/>
      </a:accent6>
      <a:hlink>
        <a:srgbClr val="0070C0"/>
      </a:hlink>
      <a:folHlink>
        <a:srgbClr val="8ABCA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1000"/>
          </a:spcBef>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spcBef>
            <a:spcPts val="1000"/>
          </a:spcBef>
          <a:defRPr sz="1400" dirty="0" smtClean="0"/>
        </a:defPPr>
      </a:lstStyle>
    </a:txDef>
  </a:objectDefaults>
  <a:extraClrSchemeLst/>
  <a:extLst>
    <a:ext uri="{05A4C25C-085E-4340-85A3-A5531E510DB2}">
      <thm15:themeFamily xmlns:thm15="http://schemas.microsoft.com/office/thememl/2012/main" name="Presentation1 (3)" id="{9D2E821D-6062-6549-A576-97CEF392764C}" vid="{1331A4CA-ED35-024B-84E8-4880A5AFD24C}"/>
    </a:ext>
  </a:extLst>
</a:theme>
</file>

<file path=ppt/theme/theme2.xml><?xml version="1.0" encoding="utf-8"?>
<a:theme xmlns:a="http://schemas.openxmlformats.org/drawingml/2006/main" name="Blank">
  <a:themeElements>
    <a:clrScheme name="Greenwich Associates 2016">
      <a:dk1>
        <a:srgbClr val="404040"/>
      </a:dk1>
      <a:lt1>
        <a:srgbClr val="FFFFFF"/>
      </a:lt1>
      <a:dk2>
        <a:srgbClr val="000000"/>
      </a:dk2>
      <a:lt2>
        <a:srgbClr val="808080"/>
      </a:lt2>
      <a:accent1>
        <a:srgbClr val="4787AB"/>
      </a:accent1>
      <a:accent2>
        <a:srgbClr val="EDE2B5"/>
      </a:accent2>
      <a:accent3>
        <a:srgbClr val="49BD9D"/>
      </a:accent3>
      <a:accent4>
        <a:srgbClr val="265976"/>
      </a:accent4>
      <a:accent5>
        <a:srgbClr val="94B886"/>
      </a:accent5>
      <a:accent6>
        <a:srgbClr val="00503A"/>
      </a:accent6>
      <a:hlink>
        <a:srgbClr val="0070C0"/>
      </a:hlink>
      <a:folHlink>
        <a:srgbClr val="8ABCA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1000"/>
          </a:spcBef>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spcBef>
            <a:spcPts val="1000"/>
          </a:spcBef>
          <a:defRPr sz="1400" dirty="0" smtClean="0"/>
        </a:defPPr>
      </a:lstStyle>
    </a:txDef>
  </a:objectDefaults>
  <a:extraClrSchemeLst/>
  <a:extLst>
    <a:ext uri="{05A4C25C-085E-4340-85A3-A5531E510DB2}">
      <thm15:themeFamily xmlns:thm15="http://schemas.microsoft.com/office/thememl/2012/main" name="GA Master Template 10-27-17" id="{3DCF3F10-5BCB-9147-B8CB-51C619CDB991}" vid="{10B0FFBC-840C-0741-AE6D-B7819D8FB8B9}"/>
    </a:ext>
  </a:extLst>
</a:theme>
</file>

<file path=ppt/theme/theme3.xml><?xml version="1.0" encoding="utf-8"?>
<a:theme xmlns:a="http://schemas.openxmlformats.org/drawingml/2006/main" name="1_Blank">
  <a:themeElements>
    <a:clrScheme name="Greenwich Associates 2016">
      <a:dk1>
        <a:srgbClr val="404040"/>
      </a:dk1>
      <a:lt1>
        <a:srgbClr val="FFFFFF"/>
      </a:lt1>
      <a:dk2>
        <a:srgbClr val="000000"/>
      </a:dk2>
      <a:lt2>
        <a:srgbClr val="808080"/>
      </a:lt2>
      <a:accent1>
        <a:srgbClr val="4787AB"/>
      </a:accent1>
      <a:accent2>
        <a:srgbClr val="EDE2B5"/>
      </a:accent2>
      <a:accent3>
        <a:srgbClr val="49BD9D"/>
      </a:accent3>
      <a:accent4>
        <a:srgbClr val="265976"/>
      </a:accent4>
      <a:accent5>
        <a:srgbClr val="94B886"/>
      </a:accent5>
      <a:accent6>
        <a:srgbClr val="00503A"/>
      </a:accent6>
      <a:hlink>
        <a:srgbClr val="0070C0"/>
      </a:hlink>
      <a:folHlink>
        <a:srgbClr val="8ABCA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1000"/>
          </a:spcBef>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spcBef>
            <a:spcPts val="1000"/>
          </a:spcBef>
          <a:defRPr sz="1400" dirty="0" smtClean="0"/>
        </a:defPPr>
      </a:lstStyle>
    </a:txDef>
  </a:objectDefaults>
  <a:extraClrSchemeLst/>
  <a:extLst>
    <a:ext uri="{05A4C25C-085E-4340-85A3-A5531E510DB2}">
      <thm15:themeFamily xmlns:thm15="http://schemas.microsoft.com/office/thememl/2012/main" name="GA Master Template 10-27-17" id="{3DCF3F10-5BCB-9147-B8CB-51C619CDB991}" vid="{10B0FFBC-840C-0741-AE6D-B7819D8FB8B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GA PPT Master_2018_No Toronto (2)</Template>
  <TotalTime>1295</TotalTime>
  <Words>569</Words>
  <Application>Microsoft Office PowerPoint</Application>
  <PresentationFormat>Overhead</PresentationFormat>
  <Paragraphs>87</Paragraphs>
  <Slides>15</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AppleSymbols</vt:lpstr>
      <vt:lpstr>Arial</vt:lpstr>
      <vt:lpstr>Calibri</vt:lpstr>
      <vt:lpstr>Wingdings</vt:lpstr>
      <vt:lpstr>Blank GA PPT Master_2018_No Toronto (2)</vt:lpstr>
      <vt:lpstr>Blank</vt:lpstr>
      <vt:lpstr>1_Blank</vt:lpstr>
      <vt:lpstr>Beyond E-Trading</vt:lpstr>
      <vt:lpstr>Beyond E-Trading: Disintermediation and Alternative Execution Methods  - Agenda</vt:lpstr>
      <vt:lpstr>E-Trading Shifts the Landscape </vt:lpstr>
      <vt:lpstr>Ease of Execution by Order Size</vt:lpstr>
      <vt:lpstr>PowerPoint Presentation</vt:lpstr>
      <vt:lpstr>Fixed Income ETFs vs. Cash Bond E-Trading: Closely Linked, but which drives which? </vt:lpstr>
      <vt:lpstr>Non-Dealer Market Makers</vt:lpstr>
      <vt:lpstr>Who are these “Other Market Participants?” Non-dealer market makers </vt:lpstr>
      <vt:lpstr>Non-dealer Market Makers are Playing an Increasing Role Across Fixed Income</vt:lpstr>
      <vt:lpstr>Portfolio Trading </vt:lpstr>
      <vt:lpstr>The Technology and the Techniques of the ETF Create-Redeem Arbitrage are being Re-purposed to Support Portfolio Trading </vt:lpstr>
      <vt:lpstr>Auto-Execution/Direct Streams </vt:lpstr>
      <vt:lpstr>PowerPoint Presentation</vt:lpstr>
      <vt:lpstr>Auto-Execution and Auto-Quoting are the Next Phase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E-Trading</dc:title>
  <dc:creator>Kenneth Monahan</dc:creator>
  <cp:lastModifiedBy>Ken Monahan</cp:lastModifiedBy>
  <cp:revision>14</cp:revision>
  <cp:lastPrinted>2017-07-17T17:23:29Z</cp:lastPrinted>
  <dcterms:created xsi:type="dcterms:W3CDTF">2019-08-19T23:06:37Z</dcterms:created>
  <dcterms:modified xsi:type="dcterms:W3CDTF">2019-08-20T20:46:27Z</dcterms:modified>
</cp:coreProperties>
</file>